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3" r:id="rId2"/>
    <p:sldId id="267" r:id="rId3"/>
    <p:sldId id="307" r:id="rId4"/>
    <p:sldId id="290" r:id="rId5"/>
    <p:sldId id="315" r:id="rId6"/>
    <p:sldId id="322" r:id="rId7"/>
    <p:sldId id="327" r:id="rId8"/>
    <p:sldId id="326" r:id="rId9"/>
    <p:sldId id="318" r:id="rId10"/>
    <p:sldId id="317" r:id="rId11"/>
    <p:sldId id="383" r:id="rId12"/>
    <p:sldId id="373" r:id="rId13"/>
    <p:sldId id="378" r:id="rId14"/>
    <p:sldId id="370" r:id="rId15"/>
    <p:sldId id="356" r:id="rId16"/>
    <p:sldId id="358" r:id="rId17"/>
    <p:sldId id="360" r:id="rId18"/>
    <p:sldId id="371" r:id="rId19"/>
    <p:sldId id="377" r:id="rId20"/>
    <p:sldId id="376" r:id="rId21"/>
    <p:sldId id="382" r:id="rId22"/>
    <p:sldId id="381" r:id="rId23"/>
    <p:sldId id="380"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7616" autoAdjust="0"/>
  </p:normalViewPr>
  <p:slideViewPr>
    <p:cSldViewPr>
      <p:cViewPr>
        <p:scale>
          <a:sx n="75" d="100"/>
          <a:sy n="75" d="100"/>
        </p:scale>
        <p:origin x="-11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47CF68-383E-4726-B00E-4FEA9959ACD9}" type="datetimeFigureOut">
              <a:rPr lang="en-US" smtClean="0"/>
              <a:t>09/21/2022</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70F1C9-7B80-4161-8A43-7CF19EE2D1F4}" type="slidenum">
              <a:rPr lang="en-US" smtClean="0"/>
              <a:t>‹#›</a:t>
            </a:fld>
            <a:endParaRPr lang="en-US"/>
          </a:p>
        </p:txBody>
      </p:sp>
    </p:spTree>
    <p:extLst>
      <p:ext uri="{BB962C8B-B14F-4D97-AF65-F5344CB8AC3E}">
        <p14:creationId xmlns:p14="http://schemas.microsoft.com/office/powerpoint/2010/main" val="1067871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F5673E-B5BF-4C96-8E02-09EAD426F34E}" type="datetimeFigureOut">
              <a:rPr lang="en-US" smtClean="0"/>
              <a:t>09/21/2022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535ED-A931-456D-A1D4-09346D77FFDC}" type="slidenum">
              <a:rPr lang="en-US" smtClean="0"/>
              <a:t>‹#›</a:t>
            </a:fld>
            <a:endParaRPr lang="en-US"/>
          </a:p>
        </p:txBody>
      </p:sp>
    </p:spTree>
    <p:extLst>
      <p:ext uri="{BB962C8B-B14F-4D97-AF65-F5344CB8AC3E}">
        <p14:creationId xmlns:p14="http://schemas.microsoft.com/office/powerpoint/2010/main" val="38871393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ritannica.com/place/Arctic-Ocea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1</a:t>
            </a:fld>
            <a:endParaRPr lang="en-US"/>
          </a:p>
        </p:txBody>
      </p:sp>
    </p:spTree>
    <p:extLst>
      <p:ext uri="{BB962C8B-B14F-4D97-AF65-F5344CB8AC3E}">
        <p14:creationId xmlns:p14="http://schemas.microsoft.com/office/powerpoint/2010/main" val="168168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Since the Industrial Revolution, humans have burned a lot of fossil fuels, causing global CO2 increase and global warming.</a:t>
            </a:r>
          </a:p>
          <a:p>
            <a:r>
              <a:rPr lang="en-US" sz="1200" kern="1200" dirty="0" smtClean="0">
                <a:solidFill>
                  <a:schemeClr val="tx1"/>
                </a:solidFill>
                <a:effectLst/>
                <a:latin typeface="+mn-lt"/>
                <a:ea typeface="+mn-ea"/>
                <a:cs typeface="+mn-cs"/>
              </a:rPr>
              <a:t>The Intergovernmental Panel on Climate Change (IPCC) is the United Nations body for assessing the science related to climate change. IPCC reports have indicated that Since the Industrial Revolution, global temperatures have increased by more than 1 degree. The warming is mainly due to anthropogenic activities, namely, the discharge of greenhouse gases and  land use change. </a:t>
            </a:r>
          </a:p>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10</a:t>
            </a:fld>
            <a:endParaRPr lang="en-US"/>
          </a:p>
        </p:txBody>
      </p:sp>
    </p:spTree>
    <p:extLst>
      <p:ext uri="{BB962C8B-B14F-4D97-AF65-F5344CB8AC3E}">
        <p14:creationId xmlns:p14="http://schemas.microsoft.com/office/powerpoint/2010/main" val="72694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polar regions are sensitive to climate change. Temperatures of arctic regions are rising at twice of the global rate, sparking an array of changes unlike anything in recorded history. Temperatures have increased about twice as fast in the Arctic as in the mid-latitudes, a phenomenon known as “Arctic amplification.”  One of the most striking examples is the region's sea ice, whose dramatic decline over the past decade has led to forecasts of an ice-free Arctic Ocean as early as the 2030s. </a:t>
            </a:r>
          </a:p>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11</a:t>
            </a:fld>
            <a:endParaRPr lang="en-US"/>
          </a:p>
        </p:txBody>
      </p:sp>
    </p:spTree>
    <p:extLst>
      <p:ext uri="{BB962C8B-B14F-4D97-AF65-F5344CB8AC3E}">
        <p14:creationId xmlns:p14="http://schemas.microsoft.com/office/powerpoint/2010/main" val="3534881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extent of the sea ice</a:t>
            </a:r>
            <a:r>
              <a:rPr lang="en-US" sz="1200" kern="1200" dirty="0" smtClean="0">
                <a:solidFill>
                  <a:schemeClr val="tx1"/>
                </a:solidFill>
                <a:effectLst/>
                <a:latin typeface="+mn-lt"/>
                <a:ea typeface="+mn-ea"/>
                <a:cs typeface="+mn-cs"/>
              </a:rPr>
              <a:t> is defined by areas that have an ice concentration of at least 15%. </a:t>
            </a:r>
          </a:p>
          <a:p>
            <a:r>
              <a:rPr lang="en-US" sz="1200" kern="1200" dirty="0" smtClean="0">
                <a:solidFill>
                  <a:schemeClr val="tx1"/>
                </a:solidFill>
                <a:effectLst/>
                <a:latin typeface="+mn-lt"/>
                <a:ea typeface="+mn-ea"/>
                <a:cs typeface="+mn-cs"/>
              </a:rPr>
              <a:t>Summer Arctic sea ice extent is shrinking by 50%.and  is now shrinking at a rate of 13% per decade, compared to its average extent during the period of 1981 to 2010.  </a:t>
            </a:r>
          </a:p>
          <a:p>
            <a:r>
              <a:rPr lang="en-US" sz="1200" kern="1200" dirty="0" smtClean="0">
                <a:solidFill>
                  <a:schemeClr val="tx1"/>
                </a:solidFill>
                <a:effectLst/>
                <a:latin typeface="+mn-lt"/>
                <a:ea typeface="+mn-ea"/>
                <a:cs typeface="+mn-cs"/>
              </a:rPr>
              <a:t>Figure 4 shows the seasonal cycle for various periods derived from satellite measurements. Notably not all of the Arctic sea ice is melted each year and much of it persists through the summer to form 'multi-year' ice. Multi-year ice tends to be thicker than new first year ice and, owing to brine rejection, has a higher mechanical strength.</a:t>
            </a:r>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12</a:t>
            </a:fld>
            <a:endParaRPr lang="en-US"/>
          </a:p>
        </p:txBody>
      </p:sp>
    </p:spTree>
    <p:extLst>
      <p:ext uri="{BB962C8B-B14F-4D97-AF65-F5344CB8AC3E}">
        <p14:creationId xmlns:p14="http://schemas.microsoft.com/office/powerpoint/2010/main" val="140483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As sea ice is more reflective than the surrounding ocean, the existence of multi-year ice through the summer months is an important regulator of climate conditions in the Arctic.</a:t>
            </a:r>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13</a:t>
            </a:fld>
            <a:endParaRPr lang="en-US"/>
          </a:p>
        </p:txBody>
      </p:sp>
    </p:spTree>
    <p:extLst>
      <p:ext uri="{BB962C8B-B14F-4D97-AF65-F5344CB8AC3E}">
        <p14:creationId xmlns:p14="http://schemas.microsoft.com/office/powerpoint/2010/main" val="2560096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smtClean="0">
                <a:solidFill>
                  <a:schemeClr val="tx1"/>
                </a:solidFill>
                <a:effectLst/>
                <a:latin typeface="+mn-lt"/>
                <a:ea typeface="+mn-ea"/>
                <a:cs typeface="+mn-cs"/>
              </a:rPr>
              <a:t>One mechanism that can enhance the decline in sea ice in a warming climate is called the 'ice-albedo feedback'. This feedback loop begins with melting of the sea ice due to increased atmospheric and oceanic temperatures. The melting of the ice reveals the ocean surface below. The ocean is much darker than the more reflective ice which means that the albedo (or reflectivity) of the Arctic surface is reduced, resulting in higher absorption of solar radiation. The increased solar heating causes more ice to melt which, in turn, exposes more of the darker ocean surface, and increases solar absorption still further. The ice-albedo feedback is strongest during the summer when solar radiation is at its highest. </a:t>
            </a:r>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14</a:t>
            </a:fld>
            <a:endParaRPr lang="en-US"/>
          </a:p>
        </p:txBody>
      </p:sp>
    </p:spTree>
    <p:extLst>
      <p:ext uri="{BB962C8B-B14F-4D97-AF65-F5344CB8AC3E}">
        <p14:creationId xmlns:p14="http://schemas.microsoft.com/office/powerpoint/2010/main" val="1296453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regulating polar heat, sea ice also affects weather worldwide. That's because the oceans and air act as heat engines, moving heat to the poles in a constant quest for balance. One way is atmospheric circulation, or the large-scale movement of air. Another, slower method occurs underwater, where ocean currents move heat along a "global conveyor belt" in a process called thermohaline circulation. Fueled by local variations in warmth and salinity, this drives weather patterns at sea and on land. </a:t>
            </a:r>
          </a:p>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15</a:t>
            </a:fld>
            <a:endParaRPr lang="en-US"/>
          </a:p>
        </p:txBody>
      </p:sp>
    </p:spTree>
    <p:extLst>
      <p:ext uri="{BB962C8B-B14F-4D97-AF65-F5344CB8AC3E}">
        <p14:creationId xmlns:p14="http://schemas.microsoft.com/office/powerpoint/2010/main" val="416676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Scientists have long known Arctic tundra and marine sediments contain large, frozen deposits of methane, posing a climate risk if they thaw and release the potent greenhouse gas. But in 2012, researchers from NASA's Jet Propulsion Laboratory discovered "a surprising and potentially important" new source of Arctic methane: the Arctic Ocean itself. Flying north of the Chukchi and Beaufort seas, the researchers found mysterious methane fumes that couldn't be explained by typical sources like wetlands, geologic reservoirs or industrial facilities. Noticing the gas was absent over solid sea ice, they finally traced its source to surface waters exposed by broken ice. They still aren't sure why there's methane in Arctic seawater, but microbes and seabed sediments are likely suspects. </a:t>
            </a:r>
          </a:p>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16</a:t>
            </a:fld>
            <a:endParaRPr lang="en-US"/>
          </a:p>
        </p:txBody>
      </p:sp>
    </p:spTree>
    <p:extLst>
      <p:ext uri="{BB962C8B-B14F-4D97-AF65-F5344CB8AC3E}">
        <p14:creationId xmlns:p14="http://schemas.microsoft.com/office/powerpoint/2010/main" val="205122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17</a:t>
            </a:fld>
            <a:endParaRPr lang="en-US"/>
          </a:p>
        </p:txBody>
      </p:sp>
    </p:spTree>
    <p:extLst>
      <p:ext uri="{BB962C8B-B14F-4D97-AF65-F5344CB8AC3E}">
        <p14:creationId xmlns:p14="http://schemas.microsoft.com/office/powerpoint/2010/main" val="3852012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It's well-established that global warming boosts severe weather in general, but according to the NSIDC, sea-ice loss also favors bigger storms in the Arctic itself. Unbroken swaths of sea ice normally limit how much moisture moves from the ocean to the atmosphere, making it harder for strong storms to develop. As sea ice dwindles, storm formation is easier and ocean waves can grow larger. "[W]</a:t>
            </a:r>
            <a:r>
              <a:rPr lang="en-US" sz="1200" dirty="0" err="1" smtClean="0">
                <a:latin typeface="Times New Roman" panose="02020603050405020304" pitchFamily="18" charset="0"/>
                <a:cs typeface="Times New Roman" panose="02020603050405020304" pitchFamily="18" charset="0"/>
              </a:rPr>
              <a:t>ith</a:t>
            </a:r>
            <a:r>
              <a:rPr lang="en-US" sz="1200" dirty="0" smtClean="0">
                <a:latin typeface="Times New Roman" panose="02020603050405020304" pitchFamily="18" charset="0"/>
                <a:cs typeface="Times New Roman" panose="02020603050405020304" pitchFamily="18" charset="0"/>
              </a:rPr>
              <a:t> the recent decline in summer sea ice extent," the NSIDC reports, "these storms and waves are more common, and coastal erosion is threatening some communities." </a:t>
            </a:r>
          </a:p>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18</a:t>
            </a:fld>
            <a:endParaRPr lang="en-US"/>
          </a:p>
        </p:txBody>
      </p:sp>
    </p:spTree>
    <p:extLst>
      <p:ext uri="{BB962C8B-B14F-4D97-AF65-F5344CB8AC3E}">
        <p14:creationId xmlns:p14="http://schemas.microsoft.com/office/powerpoint/2010/main" val="75156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Farther offshore, the retreating ice is often deemed good news for the oil, gas and shipping industries, which are already jockeying for drilling rights and shipping routes in newly ice-free waters. Such activity could pose risks on its own — from whales killed by ship strikes to shores fouled by oil spills — yet may also be hindered by stronger storms and waves, thanks to the same declining sea ice that enabled it in the first place. </a:t>
            </a:r>
          </a:p>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19</a:t>
            </a:fld>
            <a:endParaRPr lang="en-US"/>
          </a:p>
        </p:txBody>
      </p:sp>
    </p:spTree>
    <p:extLst>
      <p:ext uri="{BB962C8B-B14F-4D97-AF65-F5344CB8AC3E}">
        <p14:creationId xmlns:p14="http://schemas.microsoft.com/office/powerpoint/2010/main" val="73251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Water is the only substance that naturally occurs as  solid, liquid and gas state on Earth.  The three-state changes of water makes hydrologic cycle between different water bodies and different Spaces, which promotes material migration and energy conversion on the Earth, and has a profound impact on the natural environment.</a:t>
            </a:r>
          </a:p>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2</a:t>
            </a:fld>
            <a:endParaRPr lang="en-US"/>
          </a:p>
        </p:txBody>
      </p:sp>
    </p:spTree>
    <p:extLst>
      <p:ext uri="{BB962C8B-B14F-4D97-AF65-F5344CB8AC3E}">
        <p14:creationId xmlns:p14="http://schemas.microsoft.com/office/powerpoint/2010/main" val="949766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20</a:t>
            </a:fld>
            <a:endParaRPr lang="en-US"/>
          </a:p>
        </p:txBody>
      </p:sp>
    </p:spTree>
    <p:extLst>
      <p:ext uri="{BB962C8B-B14F-4D97-AF65-F5344CB8AC3E}">
        <p14:creationId xmlns:p14="http://schemas.microsoft.com/office/powerpoint/2010/main" val="1833295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379535ED-A931-456D-A1D4-09346D77FFDC}" type="slidenum">
              <a:rPr lang="en-US" smtClean="0"/>
              <a:t>21</a:t>
            </a:fld>
            <a:endParaRPr lang="en-US"/>
          </a:p>
        </p:txBody>
      </p:sp>
    </p:spTree>
    <p:extLst>
      <p:ext uri="{BB962C8B-B14F-4D97-AF65-F5344CB8AC3E}">
        <p14:creationId xmlns:p14="http://schemas.microsoft.com/office/powerpoint/2010/main" val="172757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22</a:t>
            </a:fld>
            <a:endParaRPr lang="en-US"/>
          </a:p>
        </p:txBody>
      </p:sp>
    </p:spTree>
    <p:extLst>
      <p:ext uri="{BB962C8B-B14F-4D97-AF65-F5344CB8AC3E}">
        <p14:creationId xmlns:p14="http://schemas.microsoft.com/office/powerpoint/2010/main" val="1833295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23</a:t>
            </a:fld>
            <a:endParaRPr lang="en-US"/>
          </a:p>
        </p:txBody>
      </p:sp>
    </p:spTree>
    <p:extLst>
      <p:ext uri="{BB962C8B-B14F-4D97-AF65-F5344CB8AC3E}">
        <p14:creationId xmlns:p14="http://schemas.microsoft.com/office/powerpoint/2010/main" val="58689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salt forces the freezing point of seawater to be lower (see the blue line in the figure). Typically seawater with a salinity, or salt content, of 35 parts per thousand (or 3.5%) will have a freezing point of around -1.8 degrees </a:t>
            </a:r>
            <a:r>
              <a:rPr lang="en-US" sz="1200" kern="1200" dirty="0" err="1" smtClean="0">
                <a:solidFill>
                  <a:schemeClr val="tx1"/>
                </a:solidFill>
                <a:effectLst/>
                <a:latin typeface="+mn-lt"/>
                <a:ea typeface="+mn-ea"/>
                <a:cs typeface="+mn-cs"/>
              </a:rPr>
              <a:t>celsius</a:t>
            </a:r>
            <a:r>
              <a:rPr lang="en-US" sz="1200" kern="1200" dirty="0" smtClean="0">
                <a:solidFill>
                  <a:schemeClr val="tx1"/>
                </a:solidFill>
                <a:effectLst/>
                <a:latin typeface="+mn-lt"/>
                <a:ea typeface="+mn-ea"/>
                <a:cs typeface="+mn-cs"/>
              </a:rPr>
              <a:t>. The point of maximum density for seawater also decreases with increasing salinity but at a faster rate than the freezing temperature does; this is shown by the yellow line in Figure 1. For salt water with salinity above 25 parts per thousand the temperature of maximum density is below the freezing temperature. The majority of seawater has salinity above 25 which means that sea water cooled from above continues to cause convection right down to the freezing point. This means that sea ice does not form in a uniform way like freshwater ice and is much more complicated.</a:t>
            </a:r>
          </a:p>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3</a:t>
            </a:fld>
            <a:endParaRPr lang="en-US"/>
          </a:p>
        </p:txBody>
      </p:sp>
    </p:spTree>
    <p:extLst>
      <p:ext uri="{BB962C8B-B14F-4D97-AF65-F5344CB8AC3E}">
        <p14:creationId xmlns:p14="http://schemas.microsoft.com/office/powerpoint/2010/main" val="97446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CC"/>
                </a:solidFill>
                <a:latin typeface="Times New Roman" panose="02020603050405020304" pitchFamily="18" charset="0"/>
                <a:ea typeface="微软雅黑" panose="020B0503020204020204" pitchFamily="34" charset="-122"/>
              </a:rPr>
              <a:t>Sea ice</a:t>
            </a:r>
            <a:r>
              <a:rPr lang="en-US" sz="1200" b="1" dirty="0" smtClean="0">
                <a:latin typeface="Times New Roman" panose="02020603050405020304" pitchFamily="18" charset="0"/>
                <a:ea typeface="微软雅黑" panose="020B0503020204020204" pitchFamily="34" charset="-122"/>
              </a:rPr>
              <a:t> </a:t>
            </a:r>
            <a:r>
              <a:rPr lang="en-US" sz="1200" dirty="0" smtClean="0">
                <a:latin typeface="Times New Roman" panose="02020603050405020304" pitchFamily="18" charset="0"/>
                <a:ea typeface="微软雅黑" panose="020B0503020204020204" pitchFamily="34" charset="-122"/>
              </a:rPr>
              <a:t>is </a:t>
            </a:r>
            <a:r>
              <a:rPr lang="en-US" sz="1200" b="1" dirty="0" smtClean="0">
                <a:solidFill>
                  <a:srgbClr val="0000CC"/>
                </a:solidFill>
                <a:latin typeface="Times New Roman" panose="02020603050405020304" pitchFamily="18" charset="0"/>
                <a:ea typeface="微软雅黑" panose="020B0503020204020204" pitchFamily="34" charset="-122"/>
              </a:rPr>
              <a:t>frozen seawater </a:t>
            </a:r>
            <a:r>
              <a:rPr lang="en-US" sz="1200" dirty="0" smtClean="0">
                <a:latin typeface="Times New Roman" panose="02020603050405020304" pitchFamily="18" charset="0"/>
                <a:ea typeface="微软雅黑" panose="020B0503020204020204" pitchFamily="34" charset="-122"/>
              </a:rPr>
              <a:t>which floats on the surface of the ocean.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ocean starts to freeze, ice initially takes the form of lots of little crystal discs called 'frazil', which float independently on the sea surface. </a:t>
            </a:r>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4</a:t>
            </a:fld>
            <a:endParaRPr lang="en-US"/>
          </a:p>
        </p:txBody>
      </p:sp>
    </p:spTree>
    <p:extLst>
      <p:ext uri="{BB962C8B-B14F-4D97-AF65-F5344CB8AC3E}">
        <p14:creationId xmlns:p14="http://schemas.microsoft.com/office/powerpoint/2010/main" val="69569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Sea ice that is not more than one winter old is known as first-year ice. Sea ice that survives one or more summers is known as multiyear ice. Most Antarctic sea ice is first-year pack ice. Multiyear ice is common in the Arctic, where most of it occurs as pack ice in the </a:t>
            </a:r>
            <a:r>
              <a:rPr lang="en-US" sz="1200" u="sng" kern="1200" dirty="0" smtClean="0">
                <a:solidFill>
                  <a:schemeClr val="tx1"/>
                </a:solidFill>
                <a:effectLst/>
                <a:latin typeface="+mn-lt"/>
                <a:ea typeface="+mn-ea"/>
                <a:cs typeface="+mn-cs"/>
                <a:hlinkClick r:id="rId3"/>
              </a:rPr>
              <a:t>Arctic Ocean</a:t>
            </a:r>
            <a:r>
              <a:rPr lang="en-US" sz="1200" kern="1200" dirty="0" smtClean="0">
                <a:solidFill>
                  <a:schemeClr val="tx1"/>
                </a:solidFill>
                <a:effectLst/>
                <a:latin typeface="+mn-lt"/>
                <a:ea typeface="+mn-ea"/>
                <a:cs typeface="+mn-cs"/>
              </a:rPr>
              <a:t>.</a:t>
            </a:r>
          </a:p>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5</a:t>
            </a:fld>
            <a:endParaRPr lang="en-US"/>
          </a:p>
        </p:txBody>
      </p:sp>
    </p:spTree>
    <p:extLst>
      <p:ext uri="{BB962C8B-B14F-4D97-AF65-F5344CB8AC3E}">
        <p14:creationId xmlns:p14="http://schemas.microsoft.com/office/powerpoint/2010/main" val="303130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6</a:t>
            </a:fld>
            <a:endParaRPr lang="en-US"/>
          </a:p>
        </p:txBody>
      </p:sp>
    </p:spTree>
    <p:extLst>
      <p:ext uri="{BB962C8B-B14F-4D97-AF65-F5344CB8AC3E}">
        <p14:creationId xmlns:p14="http://schemas.microsoft.com/office/powerpoint/2010/main" val="69569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Unlike the Arctic—an ocean basin surrounded by land—the Antarctic is a large continent surrounded by an ocean. Because of this geography, sea ice has more room to expand in the winter. But that ice also stretches into warmer latitudes, leading to more melting in summer. Antarctic sea ice peaks in September (the end of Southern Hemisphere winter) and usually retreats to a minimum in February.</a:t>
            </a:r>
            <a:endParaRPr 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379535ED-A931-456D-A1D4-09346D77FFDC}" type="slidenum">
              <a:rPr lang="en-US" smtClean="0"/>
              <a:t>7</a:t>
            </a:fld>
            <a:endParaRPr lang="en-US"/>
          </a:p>
        </p:txBody>
      </p:sp>
    </p:spTree>
    <p:extLst>
      <p:ext uri="{BB962C8B-B14F-4D97-AF65-F5344CB8AC3E}">
        <p14:creationId xmlns:p14="http://schemas.microsoft.com/office/powerpoint/2010/main" val="69569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Multiyear sea ice, as mentioned above, is common in the Arctic regions , where most of it occurs as pack ice in the Arctic Ocean. Arctic sea ice reaches a maximum extent of about 15-16 million square km in February or March and a minimum extent of about 5-6 million square km in September. Scientists are more interested in </a:t>
            </a:r>
            <a:r>
              <a:rPr lang="en-US" sz="1200" kern="1200" dirty="0" err="1" smtClean="0">
                <a:solidFill>
                  <a:schemeClr val="tx1"/>
                </a:solidFill>
                <a:effectLst/>
                <a:latin typeface="+mn-lt"/>
                <a:ea typeface="+mn-ea"/>
                <a:cs typeface="+mn-cs"/>
              </a:rPr>
              <a:t>studing</a:t>
            </a:r>
            <a:r>
              <a:rPr lang="en-US" sz="1200" kern="1200" dirty="0" smtClean="0">
                <a:solidFill>
                  <a:schemeClr val="tx1"/>
                </a:solidFill>
                <a:effectLst/>
                <a:latin typeface="+mn-lt"/>
                <a:ea typeface="+mn-ea"/>
                <a:cs typeface="+mn-cs"/>
              </a:rPr>
              <a:t> Arctic sea ice.</a:t>
            </a:r>
          </a:p>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8</a:t>
            </a:fld>
            <a:endParaRPr lang="en-US"/>
          </a:p>
        </p:txBody>
      </p:sp>
    </p:spTree>
    <p:extLst>
      <p:ext uri="{BB962C8B-B14F-4D97-AF65-F5344CB8AC3E}">
        <p14:creationId xmlns:p14="http://schemas.microsoft.com/office/powerpoint/2010/main" val="69569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greenhouse gases, such as carbon dioxide, methane, nitrous oxides, and water vapor, can absorb the long-wave radiation, emitted by Earth. These heat-trapping gases can be thought of as a blanket wrapped around Earth, keeping the planet warmer than it would be without them.</a:t>
            </a:r>
          </a:p>
          <a:p>
            <a:endParaRPr lang="en-US" dirty="0"/>
          </a:p>
        </p:txBody>
      </p:sp>
      <p:sp>
        <p:nvSpPr>
          <p:cNvPr id="4" name="灯片编号占位符 3"/>
          <p:cNvSpPr>
            <a:spLocks noGrp="1"/>
          </p:cNvSpPr>
          <p:nvPr>
            <p:ph type="sldNum" sz="quarter" idx="10"/>
          </p:nvPr>
        </p:nvSpPr>
        <p:spPr/>
        <p:txBody>
          <a:bodyPr/>
          <a:lstStyle/>
          <a:p>
            <a:fld id="{379535ED-A931-456D-A1D4-09346D77FFDC}" type="slidenum">
              <a:rPr lang="en-US" smtClean="0"/>
              <a:t>9</a:t>
            </a:fld>
            <a:endParaRPr lang="en-US"/>
          </a:p>
        </p:txBody>
      </p:sp>
    </p:spTree>
    <p:extLst>
      <p:ext uri="{BB962C8B-B14F-4D97-AF65-F5344CB8AC3E}">
        <p14:creationId xmlns:p14="http://schemas.microsoft.com/office/powerpoint/2010/main" val="362187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b="1" i="0" baseline="0">
                <a:latin typeface="Times New Roman" panose="02020603050405020304" pitchFamily="18" charset="0"/>
                <a:ea typeface="宋体" panose="02010600030101010101" pitchFamily="2" charset="-122"/>
              </a:defRPr>
            </a:lvl1pPr>
            <a:lvl2pPr>
              <a:defRPr b="1" i="0" baseline="0">
                <a:latin typeface="Times New Roman" panose="02020603050405020304" pitchFamily="18" charset="0"/>
                <a:ea typeface="宋体" panose="02010600030101010101" pitchFamily="2" charset="-122"/>
              </a:defRPr>
            </a:lvl2pPr>
            <a:lvl3pPr>
              <a:defRPr b="1" i="0" baseline="0">
                <a:latin typeface="Times New Roman" panose="02020603050405020304" pitchFamily="18" charset="0"/>
                <a:ea typeface="宋体" panose="02010600030101010101" pitchFamily="2" charset="-122"/>
              </a:defRPr>
            </a:lvl3pPr>
            <a:lvl4pPr>
              <a:defRPr b="1" i="0" baseline="0">
                <a:latin typeface="Times New Roman" panose="02020603050405020304" pitchFamily="18" charset="0"/>
                <a:ea typeface="宋体" panose="02010600030101010101" pitchFamily="2" charset="-122"/>
              </a:defRPr>
            </a:lvl4pPr>
            <a:lvl5pPr>
              <a:defRPr b="1" i="0" baseline="0">
                <a:latin typeface="Times New Roman" panose="02020603050405020304" pitchFamily="18" charset="0"/>
                <a:ea typeface="宋体" panose="02010600030101010101"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9" name="减号 8"/>
          <p:cNvSpPr/>
          <p:nvPr userDrawn="1"/>
        </p:nvSpPr>
        <p:spPr>
          <a:xfrm>
            <a:off x="-612576" y="607388"/>
            <a:ext cx="4608512" cy="288032"/>
          </a:xfrm>
          <a:prstGeom prst="mathMinus">
            <a:avLst/>
          </a:prstGeom>
          <a:solidFill>
            <a:srgbClr val="61BC06"/>
          </a:solidFill>
          <a:ln>
            <a:solidFill>
              <a:srgbClr val="61BC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flipV="1">
            <a:off x="-18256" y="857600"/>
            <a:ext cx="3419872" cy="1884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5839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b="1" i="0" baseline="0">
                <a:latin typeface="Times New Roman" panose="02020603050405020304" pitchFamily="18" charset="0"/>
                <a:ea typeface="宋体" panose="02010600030101010101" pitchFamily="2" charset="-122"/>
              </a:defRPr>
            </a:lvl1pPr>
            <a:lvl2pPr>
              <a:defRPr b="1" i="0" baseline="0">
                <a:latin typeface="Times New Roman" panose="02020603050405020304" pitchFamily="18" charset="0"/>
                <a:ea typeface="宋体" panose="02010600030101010101" pitchFamily="2" charset="-122"/>
              </a:defRPr>
            </a:lvl2pPr>
            <a:lvl3pPr>
              <a:defRPr b="1" i="0" baseline="0">
                <a:latin typeface="Times New Roman" panose="02020603050405020304" pitchFamily="18" charset="0"/>
                <a:ea typeface="宋体" panose="02010600030101010101" pitchFamily="2" charset="-122"/>
              </a:defRPr>
            </a:lvl3pPr>
            <a:lvl4pPr>
              <a:defRPr b="1" i="0" baseline="0">
                <a:latin typeface="Times New Roman" panose="02020603050405020304" pitchFamily="18" charset="0"/>
                <a:ea typeface="宋体" panose="02010600030101010101" pitchFamily="2" charset="-122"/>
              </a:defRPr>
            </a:lvl4pPr>
            <a:lvl5pPr>
              <a:defRPr b="1" i="0" baseline="0">
                <a:latin typeface="Times New Roman" panose="02020603050405020304" pitchFamily="18" charset="0"/>
                <a:ea typeface="宋体" panose="02010600030101010101"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9" name="减号 8"/>
          <p:cNvSpPr/>
          <p:nvPr userDrawn="1"/>
        </p:nvSpPr>
        <p:spPr>
          <a:xfrm>
            <a:off x="-612576" y="607388"/>
            <a:ext cx="4608512" cy="288032"/>
          </a:xfrm>
          <a:prstGeom prst="mathMinus">
            <a:avLst/>
          </a:prstGeom>
          <a:solidFill>
            <a:srgbClr val="61BC06"/>
          </a:solidFill>
          <a:ln>
            <a:solidFill>
              <a:srgbClr val="61BC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userDrawn="1"/>
        </p:nvCxnSpPr>
        <p:spPr>
          <a:xfrm flipV="1">
            <a:off x="-18256" y="857600"/>
            <a:ext cx="3419872" cy="1884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81760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2022/9/21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hyperlink" Target="https://earthobservatory.nasa.gov/images/81214/arctic-amplification"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slideserve.com/cicero/physical-properties-of-seawat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hyperlink" Target="https://www.britannica.com/science/sea-ice"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hyperlink" Target="https://earthobservatory.nasa.gov/features/SeaIce" TargetMode="External"/><Relationship Id="rId10" Type="http://schemas.openxmlformats.org/officeDocument/2006/relationships/hyperlink" Target="https://www.nesdis.noaa.gov/our-environment/ice-snow/sea-ice" TargetMode="External"/><Relationship Id="rId4" Type="http://schemas.openxmlformats.org/officeDocument/2006/relationships/hyperlink" Target="https://www.metoffice.gov.uk/" TargetMode="Externa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ritannica.com/science/seawater" TargetMode="External"/><Relationship Id="rId7" Type="http://schemas.openxmlformats.org/officeDocument/2006/relationships/hyperlink" Target="https://www.britannica.com/place/Antarctica"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www.britannica.com/place/Southern-Ocean" TargetMode="External"/><Relationship Id="rId5" Type="http://schemas.openxmlformats.org/officeDocument/2006/relationships/hyperlink" Target="https://www.merriam-webster.com/dictionary/adjacent" TargetMode="External"/><Relationship Id="rId4" Type="http://schemas.openxmlformats.org/officeDocument/2006/relationships/hyperlink" Target="https://www.britannica.com/place/Arctic-Ocea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www.metoffice.gov.uk/hadobs/hadiss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8973" y="1484784"/>
            <a:ext cx="7675747" cy="2123658"/>
          </a:xfrm>
          <a:prstGeom prst="rect">
            <a:avLst/>
          </a:prstGeom>
          <a:noFill/>
        </p:spPr>
        <p:txBody>
          <a:bodyPr wrap="square" rtlCol="0">
            <a:spAutoFit/>
          </a:bodyPr>
          <a:lstStyle/>
          <a:p>
            <a:pPr algn="ctr"/>
            <a:r>
              <a:rPr lang="en-US" altLang="zh-CN" sz="6600" b="1" dirty="0" smtClean="0">
                <a:latin typeface="Times New Roman" panose="02020603050405020304" pitchFamily="18" charset="0"/>
                <a:ea typeface="微软雅黑" panose="020B0503020204020204" pitchFamily="34" charset="-122"/>
              </a:rPr>
              <a:t>Arctic Sea-Ice and Climate Change</a:t>
            </a:r>
            <a:endParaRPr lang="en-US" sz="6600" b="1" dirty="0">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195257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a:stretch>
            <a:fillRect/>
          </a:stretch>
        </p:blipFill>
        <p:spPr>
          <a:xfrm>
            <a:off x="4700069" y="1308025"/>
            <a:ext cx="4222755" cy="3192566"/>
          </a:xfrm>
          <a:prstGeom prst="rect">
            <a:avLst/>
          </a:prstGeom>
        </p:spPr>
      </p:pic>
      <p:sp>
        <p:nvSpPr>
          <p:cNvPr id="14" name="Rectangle 2"/>
          <p:cNvSpPr txBox="1">
            <a:spLocks noChangeArrowheads="1"/>
          </p:cNvSpPr>
          <p:nvPr/>
        </p:nvSpPr>
        <p:spPr>
          <a:xfrm>
            <a:off x="250825" y="188913"/>
            <a:ext cx="6192838" cy="6477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smtClean="0">
                <a:latin typeface="Times New Roman" panose="02020603050405020304" pitchFamily="18" charset="0"/>
                <a:ea typeface="微软雅黑" panose="020B0503020204020204" pitchFamily="34" charset="-122"/>
                <a:cs typeface="Times New Roman" panose="02020603050405020304" pitchFamily="18" charset="0"/>
              </a:rPr>
              <a:t>Global Climate Change</a:t>
            </a:r>
            <a:endParaRPr lang="zh-CN" alt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p:cNvSpPr/>
          <p:nvPr/>
        </p:nvSpPr>
        <p:spPr>
          <a:xfrm>
            <a:off x="5445505" y="1750578"/>
            <a:ext cx="1996316" cy="400110"/>
          </a:xfrm>
          <a:prstGeom prst="rect">
            <a:avLst/>
          </a:prstGeom>
        </p:spPr>
        <p:txBody>
          <a:bodyPr wrap="none">
            <a:spAutoFit/>
          </a:bodyPr>
          <a:lstStyle/>
          <a:p>
            <a:r>
              <a:rPr lang="en-US" altLang="zh-CN" sz="2000" dirty="0" smtClean="0">
                <a:solidFill>
                  <a:srgbClr val="333333"/>
                </a:solidFill>
                <a:latin typeface="Times New Roman" panose="02020603050405020304" pitchFamily="18" charset="0"/>
                <a:ea typeface="Microsoft YaHei" panose="020B0503020204020204" pitchFamily="34" charset="-122"/>
                <a:cs typeface="Times New Roman" panose="02020603050405020304" pitchFamily="18" charset="0"/>
              </a:rPr>
              <a:t>IPCC, AR6, 2021</a:t>
            </a:r>
            <a:endParaRPr lang="zh-CN" altLang="en-US" sz="2000" dirty="0">
              <a:latin typeface="Times New Roman" panose="02020603050405020304" pitchFamily="18" charset="0"/>
              <a:cs typeface="Times New Roman" panose="02020603050405020304" pitchFamily="18" charset="0"/>
            </a:endParaRPr>
          </a:p>
        </p:txBody>
      </p:sp>
      <p:sp>
        <p:nvSpPr>
          <p:cNvPr id="17" name="矩形 16"/>
          <p:cNvSpPr/>
          <p:nvPr/>
        </p:nvSpPr>
        <p:spPr>
          <a:xfrm>
            <a:off x="4495764" y="399827"/>
            <a:ext cx="4309549" cy="873572"/>
          </a:xfrm>
          <a:prstGeom prst="rect">
            <a:avLst/>
          </a:prstGeom>
        </p:spPr>
        <p:txBody>
          <a:bodyPr wrap="square">
            <a:spAutoFit/>
          </a:bodyPr>
          <a:lstStyle/>
          <a:p>
            <a:pPr>
              <a:lnSpc>
                <a:spcPct val="150000"/>
              </a:lnSpc>
            </a:pPr>
            <a:r>
              <a:rPr lang="en-US" altLang="zh-CN" b="1" dirty="0" err="1" smtClean="0">
                <a:latin typeface="Times New Roman" panose="02020603050405020304" pitchFamily="18" charset="0"/>
                <a:cs typeface="Times New Roman" panose="02020603050405020304" pitchFamily="18" charset="0"/>
              </a:rPr>
              <a:t>IPCC:The</a:t>
            </a:r>
            <a:r>
              <a:rPr lang="en-US" altLang="zh-CN" b="1" dirty="0" smtClean="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Intergovernmental Panel on Climate Change</a:t>
            </a:r>
            <a:endParaRPr lang="zh-CN" altLang="en-US" b="1" dirty="0">
              <a:latin typeface="Times New Roman" panose="02020603050405020304" pitchFamily="18" charset="0"/>
              <a:cs typeface="Times New Roman" panose="02020603050405020304" pitchFamily="18" charset="0"/>
            </a:endParaRPr>
          </a:p>
        </p:txBody>
      </p:sp>
      <p:sp>
        <p:nvSpPr>
          <p:cNvPr id="18" name="矩形 17"/>
          <p:cNvSpPr/>
          <p:nvPr/>
        </p:nvSpPr>
        <p:spPr>
          <a:xfrm>
            <a:off x="4814334" y="4653136"/>
            <a:ext cx="3672408" cy="646331"/>
          </a:xfrm>
          <a:prstGeom prst="rect">
            <a:avLst/>
          </a:prstGeom>
        </p:spPr>
        <p:txBody>
          <a:bodyPr wrap="square">
            <a:spAutoFit/>
          </a:bodyPr>
          <a:lstStyle/>
          <a:p>
            <a:r>
              <a:rPr lang="en-US" dirty="0"/>
              <a:t>Observations and model simulations of atmospheric temperature</a:t>
            </a:r>
          </a:p>
        </p:txBody>
      </p:sp>
      <p:pic>
        <p:nvPicPr>
          <p:cNvPr id="10" name="Picture 2" descr="https://gml.noaa.gov/webdata/ccgg/trends/co2_data_ml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905" y="1378562"/>
            <a:ext cx="4050705" cy="305149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665734" y="4653136"/>
            <a:ext cx="3672408" cy="646331"/>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Atmospheric CO2 at Mauna Loa Observatory</a:t>
            </a: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12515650"/>
      </p:ext>
    </p:extLst>
  </p:cSld>
  <p:clrMapOvr>
    <a:masterClrMapping/>
  </p:clrMapOvr>
  <mc:AlternateContent xmlns:mc="http://schemas.openxmlformats.org/markup-compatibility/2006" xmlns:p14="http://schemas.microsoft.com/office/powerpoint/2010/main">
    <mc:Choice Requires="p14">
      <p:transition spd="slow" p14:dur="999" advTm="127092"/>
    </mc:Choice>
    <mc:Fallback xmlns="">
      <p:transition spd="slow" advTm="12709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15900" y="23813"/>
            <a:ext cx="6192838" cy="6477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b="1" dirty="0">
                <a:latin typeface="Times New Roman" panose="02020603050405020304" pitchFamily="18" charset="0"/>
                <a:ea typeface="微软雅黑" panose="020B0503020204020204" pitchFamily="34" charset="-122"/>
                <a:cs typeface="Times New Roman" panose="02020603050405020304" pitchFamily="18" charset="0"/>
              </a:rPr>
              <a:t>Arctic amplification</a:t>
            </a:r>
            <a:endParaRPr lang="zh-CN" altLang="en-US" sz="32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384" y="2276872"/>
            <a:ext cx="6858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627840" y="5882292"/>
            <a:ext cx="367235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January 1, 2000 - December 31, 2009</a:t>
            </a:r>
          </a:p>
        </p:txBody>
      </p:sp>
      <p:sp>
        <p:nvSpPr>
          <p:cNvPr id="3" name="矩形 2"/>
          <p:cNvSpPr/>
          <p:nvPr/>
        </p:nvSpPr>
        <p:spPr>
          <a:xfrm>
            <a:off x="323528" y="1225104"/>
            <a:ext cx="8352928"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Temperatures have increased about twice as fast in the Arctic as in the mid-latitudes, a phenomenon known as </a:t>
            </a:r>
            <a:r>
              <a:rPr lang="en-US" sz="2400" dirty="0">
                <a:solidFill>
                  <a:srgbClr val="0000CC"/>
                </a:solidFill>
                <a:latin typeface="Times New Roman" panose="02020603050405020304" pitchFamily="18" charset="0"/>
                <a:cs typeface="Times New Roman" panose="02020603050405020304" pitchFamily="18" charset="0"/>
              </a:rPr>
              <a:t>“Arctic amplification</a:t>
            </a:r>
            <a:r>
              <a:rPr lang="en-US" sz="2400" dirty="0" smtClean="0">
                <a:solidFill>
                  <a:srgbClr val="0000CC"/>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p:txBody>
      </p:sp>
      <p:sp>
        <p:nvSpPr>
          <p:cNvPr id="4" name="矩形 3"/>
          <p:cNvSpPr/>
          <p:nvPr/>
        </p:nvSpPr>
        <p:spPr>
          <a:xfrm>
            <a:off x="2483768" y="6309836"/>
            <a:ext cx="3038460" cy="369332"/>
          </a:xfrm>
          <a:prstGeom prst="rect">
            <a:avLst/>
          </a:prstGeom>
        </p:spPr>
        <p:txBody>
          <a:bodyPr wrap="none">
            <a:spAutoFit/>
          </a:bodyPr>
          <a:lstStyle/>
          <a:p>
            <a:r>
              <a:rPr lang="en-US" dirty="0">
                <a:hlinkClick r:id="rId5"/>
              </a:rPr>
              <a:t>Arctic Amplification (nasa.gov)</a:t>
            </a:r>
            <a:endParaRPr lang="en-US" dirty="0"/>
          </a:p>
        </p:txBody>
      </p:sp>
    </p:spTree>
    <p:custDataLst>
      <p:tags r:id="rId1"/>
    </p:custDataLst>
    <p:extLst>
      <p:ext uri="{BB962C8B-B14F-4D97-AF65-F5344CB8AC3E}">
        <p14:creationId xmlns:p14="http://schemas.microsoft.com/office/powerpoint/2010/main" val="3579016013"/>
      </p:ext>
    </p:extLst>
  </p:cSld>
  <p:clrMapOvr>
    <a:masterClrMapping/>
  </p:clrMapOvr>
  <mc:AlternateContent xmlns:mc="http://schemas.openxmlformats.org/markup-compatibility/2006" xmlns:p14="http://schemas.microsoft.com/office/powerpoint/2010/main">
    <mc:Choice Requires="p14">
      <p:transition spd="slow" p14:dur="999" advTm="127092"/>
    </mc:Choice>
    <mc:Fallback xmlns="">
      <p:transition spd="slow" advTm="12709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8" y="908720"/>
            <a:ext cx="4710144" cy="319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5552" y="4293096"/>
            <a:ext cx="3960440" cy="1754326"/>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Figure 2: Arctic sea ice extent decline: observations of monthly extent anomaly (difference from the 1981-2010 average) in blue (left axis). Actual sea ice extent for September is also shown in red (right axis).</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4006" y="908720"/>
            <a:ext cx="4449994" cy="354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827584" y="363683"/>
            <a:ext cx="289919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Arctic sea ice extent decline</a:t>
            </a:r>
          </a:p>
        </p:txBody>
      </p:sp>
      <p:sp>
        <p:nvSpPr>
          <p:cNvPr id="4" name="矩形 3"/>
          <p:cNvSpPr/>
          <p:nvPr/>
        </p:nvSpPr>
        <p:spPr>
          <a:xfrm>
            <a:off x="5158643" y="240547"/>
            <a:ext cx="3520720"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Changes to the seasonal cycle of Arctic sea ice cover</a:t>
            </a:r>
          </a:p>
        </p:txBody>
      </p:sp>
      <p:sp>
        <p:nvSpPr>
          <p:cNvPr id="7" name="圆角矩形 6"/>
          <p:cNvSpPr/>
          <p:nvPr/>
        </p:nvSpPr>
        <p:spPr>
          <a:xfrm>
            <a:off x="4355976" y="4869160"/>
            <a:ext cx="4608512" cy="1584176"/>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extent of the sea ice </a:t>
            </a:r>
            <a:r>
              <a:rPr lang="en-US" sz="2000" dirty="0">
                <a:solidFill>
                  <a:schemeClr val="tx1"/>
                </a:solidFill>
                <a:latin typeface="Times New Roman" panose="02020603050405020304" pitchFamily="18" charset="0"/>
                <a:cs typeface="Times New Roman" panose="02020603050405020304" pitchFamily="18" charset="0"/>
              </a:rPr>
              <a:t>is defined by areas that have an ice concentration of at least 15%, i.e. 15% of the surface is covered by ice.</a:t>
            </a:r>
          </a:p>
        </p:txBody>
      </p:sp>
    </p:spTree>
    <p:extLst>
      <p:ext uri="{BB962C8B-B14F-4D97-AF65-F5344CB8AC3E}">
        <p14:creationId xmlns:p14="http://schemas.microsoft.com/office/powerpoint/2010/main" val="1985997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sp>
        <p:nvSpPr>
          <p:cNvPr id="4" name="AutoShape 2" descr="Thermohaline Circul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graphic of white surface vs dark surface solar heat absorption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graphic of white surface vs dark surface solar heat absorption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75181"/>
            <a:ext cx="8759825" cy="6680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4920"/>
            <a:ext cx="2213582" cy="292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圆角矩形 10"/>
          <p:cNvSpPr/>
          <p:nvPr/>
        </p:nvSpPr>
        <p:spPr>
          <a:xfrm>
            <a:off x="6444208" y="44624"/>
            <a:ext cx="1656184" cy="3693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latin typeface="Times New Roman" panose="02020603050405020304" pitchFamily="18" charset="0"/>
                <a:cs typeface="Times New Roman" panose="02020603050405020304" pitchFamily="18" charset="0"/>
              </a:rPr>
              <a:t>Ice with snow</a:t>
            </a:r>
            <a:endParaRPr lang="en-US" dirty="0">
              <a:solidFill>
                <a:srgbClr val="0000CC"/>
              </a:solidFill>
              <a:latin typeface="Times New Roman" panose="02020603050405020304" pitchFamily="18" charset="0"/>
              <a:cs typeface="Times New Roman" panose="02020603050405020304" pitchFamily="18" charset="0"/>
            </a:endParaRPr>
          </a:p>
        </p:txBody>
      </p:sp>
      <p:sp>
        <p:nvSpPr>
          <p:cNvPr id="12" name="圆角矩形 11"/>
          <p:cNvSpPr/>
          <p:nvPr/>
        </p:nvSpPr>
        <p:spPr>
          <a:xfrm>
            <a:off x="6516216" y="1457593"/>
            <a:ext cx="1656184" cy="3693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0000CC"/>
                </a:solidFill>
                <a:latin typeface="Times New Roman" panose="02020603050405020304" pitchFamily="18" charset="0"/>
                <a:cs typeface="Times New Roman" panose="02020603050405020304" pitchFamily="18" charset="0"/>
              </a:rPr>
              <a:t>Open Sea</a:t>
            </a:r>
            <a:endParaRPr lang="en-US"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781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400" y="0"/>
            <a:ext cx="9061896" cy="1052736"/>
          </a:xfrm>
        </p:spPr>
        <p:txBody>
          <a:bodyPr>
            <a:normAutofit/>
          </a:bodyPr>
          <a:lstStyle/>
          <a:p>
            <a:pPr algn="l"/>
            <a:r>
              <a:rPr lang="en-US" sz="3200" b="1" dirty="0" smtClean="0">
                <a:solidFill>
                  <a:srgbClr val="0000CC"/>
                </a:solidFill>
                <a:latin typeface="Times New Roman" panose="02020603050405020304" pitchFamily="18" charset="0"/>
                <a:ea typeface="微软雅黑" panose="020B0503020204020204" pitchFamily="34" charset="-122"/>
              </a:rPr>
              <a:t>1. Positive feedback </a:t>
            </a:r>
            <a:r>
              <a:rPr lang="en-US" altLang="zh-CN" sz="3200" b="1" dirty="0" smtClean="0">
                <a:solidFill>
                  <a:srgbClr val="0000CC"/>
                </a:solidFill>
                <a:latin typeface="Times New Roman" panose="02020603050405020304" pitchFamily="18" charset="0"/>
                <a:ea typeface="微软雅黑" panose="020B0503020204020204" pitchFamily="34" charset="-122"/>
              </a:rPr>
              <a:t>on climate change</a:t>
            </a:r>
            <a:endParaRPr lang="en-US" sz="3200" b="1" dirty="0">
              <a:solidFill>
                <a:srgbClr val="0000CC"/>
              </a:solidFill>
              <a:latin typeface="Times New Roman" panose="02020603050405020304" pitchFamily="18" charset="0"/>
              <a:ea typeface="微软雅黑" panose="020B0503020204020204" pitchFamily="34" charset="-122"/>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6381750"/>
            <a:ext cx="18478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标题 1"/>
          <p:cNvSpPr txBox="1">
            <a:spLocks/>
          </p:cNvSpPr>
          <p:nvPr/>
        </p:nvSpPr>
        <p:spPr>
          <a:xfrm>
            <a:off x="1847850" y="6417468"/>
            <a:ext cx="2190750" cy="404813"/>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panose="02020603050405020304" pitchFamily="18" charset="0"/>
                <a:ea typeface="微软雅黑" panose="020B0503020204020204" pitchFamily="34" charset="-122"/>
              </a:rPr>
              <a:t>From Met Office</a:t>
            </a:r>
            <a:endParaRPr lang="en-US" sz="2400" b="1" dirty="0">
              <a:latin typeface="Times New Roman" panose="02020603050405020304" pitchFamily="18" charset="0"/>
              <a:ea typeface="微软雅黑" panose="020B0503020204020204" pitchFamily="34" charset="-122"/>
            </a:endParaRPr>
          </a:p>
        </p:txBody>
      </p:sp>
      <p:pic>
        <p:nvPicPr>
          <p:cNvPr id="9" name="Picture 2" descr="Schematic showing the ice albedo feedback which can lead to amplification of warming in the Arc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0" y="908720"/>
            <a:ext cx="9144000" cy="474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32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980728"/>
            <a:ext cx="8496944"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global conveyor belt of ocean currents, aka "thermohaline circulation."</a:t>
            </a:r>
          </a:p>
        </p:txBody>
      </p:sp>
      <p:pic>
        <p:nvPicPr>
          <p:cNvPr id="4" name="Content Placeholder 5"/>
          <p:cNvPicPr>
            <a:picLocks noGrp="1" noChangeAspect="1"/>
          </p:cNvPicPr>
          <p:nvPr>
            <p:ph idx="1"/>
          </p:nvPr>
        </p:nvPicPr>
        <p:blipFill>
          <a:blip r:embed="rId3"/>
          <a:stretch>
            <a:fillRect/>
          </a:stretch>
        </p:blipFill>
        <p:spPr>
          <a:xfrm>
            <a:off x="0" y="1700808"/>
            <a:ext cx="9238238" cy="4566827"/>
          </a:xfrm>
          <a:prstGeom prst="rect">
            <a:avLst/>
          </a:prstGeom>
        </p:spPr>
      </p:pic>
      <p:sp>
        <p:nvSpPr>
          <p:cNvPr id="5" name="矩形 4"/>
          <p:cNvSpPr/>
          <p:nvPr/>
        </p:nvSpPr>
        <p:spPr>
          <a:xfrm>
            <a:off x="107504" y="188640"/>
            <a:ext cx="5502404" cy="584775"/>
          </a:xfrm>
          <a:prstGeom prst="rect">
            <a:avLst/>
          </a:prstGeom>
        </p:spPr>
        <p:txBody>
          <a:bodyPr wrap="none">
            <a:spAutoFit/>
          </a:bodyPr>
          <a:lstStyle/>
          <a:p>
            <a:r>
              <a:rPr lang="en-US" altLang="zh-CN" sz="3200" b="1" dirty="0" smtClean="0">
                <a:solidFill>
                  <a:srgbClr val="0000CC"/>
                </a:solidFill>
                <a:latin typeface="Times New Roman" panose="02020603050405020304" pitchFamily="18" charset="0"/>
                <a:cs typeface="Times New Roman" panose="02020603050405020304" pitchFamily="18" charset="0"/>
              </a:rPr>
              <a:t>2. Sea ices and </a:t>
            </a:r>
            <a:r>
              <a:rPr lang="en-US" sz="3200" b="1" dirty="0" smtClean="0">
                <a:solidFill>
                  <a:srgbClr val="0000CC"/>
                </a:solidFill>
                <a:latin typeface="Times New Roman" panose="02020603050405020304" pitchFamily="18" charset="0"/>
                <a:cs typeface="Times New Roman" panose="02020603050405020304" pitchFamily="18" charset="0"/>
              </a:rPr>
              <a:t>ocean </a:t>
            </a:r>
            <a:r>
              <a:rPr lang="en-US" sz="3200" b="1" dirty="0">
                <a:solidFill>
                  <a:srgbClr val="0000CC"/>
                </a:solidFill>
                <a:latin typeface="Times New Roman" panose="02020603050405020304" pitchFamily="18" charset="0"/>
                <a:cs typeface="Times New Roman" panose="02020603050405020304" pitchFamily="18" charset="0"/>
              </a:rPr>
              <a:t>currents </a:t>
            </a:r>
          </a:p>
        </p:txBody>
      </p:sp>
    </p:spTree>
    <p:extLst>
      <p:ext uri="{BB962C8B-B14F-4D97-AF65-F5344CB8AC3E}">
        <p14:creationId xmlns:p14="http://schemas.microsoft.com/office/powerpoint/2010/main" val="2724553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88640"/>
            <a:ext cx="5655715" cy="584775"/>
          </a:xfrm>
          <a:prstGeom prst="rect">
            <a:avLst/>
          </a:prstGeom>
        </p:spPr>
        <p:txBody>
          <a:bodyPr wrap="none">
            <a:spAutoFit/>
          </a:bodyPr>
          <a:lstStyle/>
          <a:p>
            <a:r>
              <a:rPr lang="en-US" altLang="zh-CN" sz="3200" b="1" dirty="0" smtClean="0">
                <a:solidFill>
                  <a:srgbClr val="0000CC"/>
                </a:solidFill>
                <a:latin typeface="Times New Roman" panose="02020603050405020304" pitchFamily="18" charset="0"/>
                <a:cs typeface="Times New Roman" panose="02020603050405020304" pitchFamily="18" charset="0"/>
              </a:rPr>
              <a:t>3. Sea Ices and </a:t>
            </a:r>
            <a:r>
              <a:rPr lang="en-US" sz="3200" b="1" dirty="0" smtClean="0">
                <a:solidFill>
                  <a:srgbClr val="0000CC"/>
                </a:solidFill>
                <a:latin typeface="Times New Roman" panose="02020603050405020304" pitchFamily="18" charset="0"/>
                <a:cs typeface="Times New Roman" panose="02020603050405020304" pitchFamily="18" charset="0"/>
              </a:rPr>
              <a:t>methane </a:t>
            </a:r>
            <a:r>
              <a:rPr lang="en-US" sz="3200" b="1" dirty="0">
                <a:solidFill>
                  <a:srgbClr val="0000CC"/>
                </a:solidFill>
                <a:latin typeface="Times New Roman" panose="02020603050405020304" pitchFamily="18" charset="0"/>
                <a:cs typeface="Times New Roman" panose="02020603050405020304" pitchFamily="18" charset="0"/>
              </a:rPr>
              <a:t>at bay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57" y="1340768"/>
            <a:ext cx="8288175" cy="488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737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4" y="116632"/>
            <a:ext cx="9067800" cy="1900747"/>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Gaps in sea ice can release methane into the atmosphere, scientists have discovered. (Photo: NOAA) </a:t>
            </a:r>
            <a:endParaRPr lang="en-US" sz="24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stretch>
            <a:fillRect/>
          </a:stretch>
        </p:blipFill>
        <p:spPr>
          <a:xfrm>
            <a:off x="107504" y="1844824"/>
            <a:ext cx="9144000" cy="4744528"/>
          </a:xfrm>
          <a:prstGeom prst="rect">
            <a:avLst/>
          </a:prstGeom>
        </p:spPr>
      </p:pic>
      <p:sp>
        <p:nvSpPr>
          <p:cNvPr id="4" name="Date Placeholder 3"/>
          <p:cNvSpPr>
            <a:spLocks noGrp="1"/>
          </p:cNvSpPr>
          <p:nvPr>
            <p:ph type="dt" sz="half" idx="10"/>
          </p:nvPr>
        </p:nvSpPr>
        <p:spPr/>
        <p:txBody>
          <a:bodyPr/>
          <a:lstStyle/>
          <a:p>
            <a:fld id="{1931DA18-1ABD-4307-B721-94D253678A16}" type="datetime1">
              <a:rPr lang="en-US" altLang="en-US" smtClean="0"/>
              <a:pPr/>
              <a:t>09/21/2022</a:t>
            </a:fld>
            <a:endParaRPr lang="en-US" altLang="en-US"/>
          </a:p>
        </p:txBody>
      </p:sp>
      <p:sp>
        <p:nvSpPr>
          <p:cNvPr id="5" name="Slide Number Placeholder 4"/>
          <p:cNvSpPr>
            <a:spLocks noGrp="1"/>
          </p:cNvSpPr>
          <p:nvPr>
            <p:ph type="sldNum" sz="quarter" idx="12"/>
          </p:nvPr>
        </p:nvSpPr>
        <p:spPr/>
        <p:txBody>
          <a:bodyPr/>
          <a:lstStyle/>
          <a:p>
            <a:fld id="{0C454280-5B4D-4116-81D7-F276042A2467}" type="slidenum">
              <a:rPr lang="en-US" altLang="en-US" smtClean="0"/>
              <a:pPr/>
              <a:t>17</a:t>
            </a:fld>
            <a:endParaRPr lang="en-US" altLang="en-US"/>
          </a:p>
        </p:txBody>
      </p:sp>
    </p:spTree>
    <p:extLst>
      <p:ext uri="{BB962C8B-B14F-4D97-AF65-F5344CB8AC3E}">
        <p14:creationId xmlns:p14="http://schemas.microsoft.com/office/powerpoint/2010/main" val="1467584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4302"/>
            <a:ext cx="4705006" cy="523220"/>
          </a:xfrm>
          <a:prstGeom prst="rect">
            <a:avLst/>
          </a:prstGeom>
        </p:spPr>
        <p:txBody>
          <a:bodyPr wrap="none">
            <a:spAutoFit/>
          </a:bodyPr>
          <a:lstStyle/>
          <a:p>
            <a:r>
              <a:rPr lang="en-US" altLang="zh-CN" sz="2800" b="1" dirty="0" smtClean="0">
                <a:solidFill>
                  <a:srgbClr val="0000CC"/>
                </a:solidFill>
                <a:latin typeface="Times New Roman" panose="02020603050405020304" pitchFamily="18" charset="0"/>
                <a:cs typeface="Times New Roman" panose="02020603050405020304" pitchFamily="18" charset="0"/>
              </a:rPr>
              <a:t>4. Sea </a:t>
            </a:r>
            <a:r>
              <a:rPr lang="en-US" altLang="zh-CN" sz="2800" b="1" dirty="0">
                <a:solidFill>
                  <a:srgbClr val="0000CC"/>
                </a:solidFill>
                <a:latin typeface="Times New Roman" panose="02020603050405020304" pitchFamily="18" charset="0"/>
                <a:cs typeface="Times New Roman" panose="02020603050405020304" pitchFamily="18" charset="0"/>
              </a:rPr>
              <a:t>ice and </a:t>
            </a:r>
            <a:r>
              <a:rPr lang="en-US" sz="2800" b="1" dirty="0">
                <a:solidFill>
                  <a:srgbClr val="0000CC"/>
                </a:solidFill>
                <a:latin typeface="Times New Roman" panose="02020603050405020304" pitchFamily="18" charset="0"/>
                <a:cs typeface="Times New Roman" panose="02020603050405020304" pitchFamily="18" charset="0"/>
              </a:rPr>
              <a:t>severe weather </a:t>
            </a:r>
            <a:endParaRPr lang="en-US" sz="2800" dirty="0">
              <a:solidFill>
                <a:srgbClr val="0000CC"/>
              </a:solidFill>
            </a:endParaRPr>
          </a:p>
        </p:txBody>
      </p:sp>
      <p:sp>
        <p:nvSpPr>
          <p:cNvPr id="4" name="Content Placeholder 2"/>
          <p:cNvSpPr>
            <a:spLocks noGrp="1"/>
          </p:cNvSpPr>
          <p:nvPr>
            <p:ph idx="1"/>
          </p:nvPr>
        </p:nvSpPr>
        <p:spPr>
          <a:xfrm>
            <a:off x="395536" y="980728"/>
            <a:ext cx="8295456" cy="2160240"/>
          </a:xfrm>
        </p:spPr>
        <p:txBody>
          <a:bodyPr>
            <a:normAutofit/>
          </a:bodyPr>
          <a:lstStyle/>
          <a:p>
            <a:pPr algn="just"/>
            <a:r>
              <a:rPr lang="en-US" sz="2400" b="0" dirty="0" smtClean="0"/>
              <a:t>Arctic </a:t>
            </a:r>
            <a:r>
              <a:rPr lang="en-US" sz="2400" b="0" dirty="0"/>
              <a:t>storms erode and re-create landscapes. In Alaska, such storms can relocate coasts, islands, or any sediment that is not frozen into place. These storms are larger than hurricanes, sometimes spreading a quarter of the distance across the Bering Sea—more than 77,200 square miles (200,000 km</a:t>
            </a:r>
            <a:r>
              <a:rPr lang="en-US" sz="2400" b="0" baseline="30000" dirty="0"/>
              <a:t>2</a:t>
            </a:r>
            <a:r>
              <a:rPr lang="en-US" sz="2400" b="0" dirty="0"/>
              <a:t>).</a:t>
            </a:r>
            <a:endParaRPr lang="en-US" sz="2400" b="0" dirty="0">
              <a:cs typeface="Times New Roman" panose="02020603050405020304" pitchFamily="18" charset="0"/>
            </a:endParaRPr>
          </a:p>
        </p:txBody>
      </p:sp>
      <p:pic>
        <p:nvPicPr>
          <p:cNvPr id="5" name="Content Placeholder 5"/>
          <p:cNvPicPr>
            <a:picLocks noChangeAspect="1"/>
          </p:cNvPicPr>
          <p:nvPr/>
        </p:nvPicPr>
        <p:blipFill>
          <a:blip r:embed="rId3"/>
          <a:stretch>
            <a:fillRect/>
          </a:stretch>
        </p:blipFill>
        <p:spPr>
          <a:xfrm>
            <a:off x="1331640" y="3001530"/>
            <a:ext cx="5489565" cy="2848359"/>
          </a:xfrm>
          <a:prstGeom prst="rect">
            <a:avLst/>
          </a:prstGeom>
        </p:spPr>
      </p:pic>
      <p:sp>
        <p:nvSpPr>
          <p:cNvPr id="6" name="矩形 5"/>
          <p:cNvSpPr/>
          <p:nvPr/>
        </p:nvSpPr>
        <p:spPr>
          <a:xfrm>
            <a:off x="1331640" y="6021288"/>
            <a:ext cx="5904656"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Satellites spotted this unusually strong storm in the Arctic Ocean on Aug. 5, 2012. (Photo: NASA) </a:t>
            </a:r>
            <a:endParaRPr lang="en-US" dirty="0"/>
          </a:p>
        </p:txBody>
      </p:sp>
    </p:spTree>
    <p:extLst>
      <p:ext uri="{BB962C8B-B14F-4D97-AF65-F5344CB8AC3E}">
        <p14:creationId xmlns:p14="http://schemas.microsoft.com/office/powerpoint/2010/main" val="1098399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84" y="1196752"/>
            <a:ext cx="798496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72748"/>
            <a:ext cx="2445478" cy="58477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Other effects</a:t>
            </a:r>
            <a:endParaRPr lang="en-US" sz="3200" b="1" dirty="0">
              <a:latin typeface="Times New Roman" panose="02020603050405020304" pitchFamily="18" charset="0"/>
              <a:cs typeface="Times New Roman" panose="02020603050405020304" pitchFamily="18" charset="0"/>
            </a:endParaRPr>
          </a:p>
        </p:txBody>
      </p:sp>
      <p:sp>
        <p:nvSpPr>
          <p:cNvPr id="3" name="矩形 2"/>
          <p:cNvSpPr/>
          <p:nvPr/>
        </p:nvSpPr>
        <p:spPr>
          <a:xfrm>
            <a:off x="2765310" y="5145484"/>
            <a:ext cx="4007690" cy="461665"/>
          </a:xfrm>
          <a:prstGeom prst="rect">
            <a:avLst/>
          </a:prstGeom>
        </p:spPr>
        <p:txBody>
          <a:bodyPr wrap="square">
            <a:spAutoFit/>
          </a:bodyPr>
          <a:lstStyle/>
          <a:p>
            <a:pPr algn="just"/>
            <a:r>
              <a:rPr lang="en-US" sz="2400" b="1" dirty="0">
                <a:latin typeface="Times New Roman" panose="02020603050405020304" pitchFamily="18" charset="0"/>
                <a:ea typeface="微软雅黑" panose="020B0503020204020204" pitchFamily="34" charset="-122"/>
              </a:rPr>
              <a:t>the Arctic shipping routes</a:t>
            </a:r>
          </a:p>
        </p:txBody>
      </p:sp>
    </p:spTree>
    <p:extLst>
      <p:ext uri="{BB962C8B-B14F-4D97-AF65-F5344CB8AC3E}">
        <p14:creationId xmlns:p14="http://schemas.microsoft.com/office/powerpoint/2010/main" val="3752619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520" y="3927"/>
            <a:ext cx="9092876" cy="1143000"/>
          </a:xfrm>
        </p:spPr>
        <p:txBody>
          <a:bodyPr>
            <a:noAutofit/>
          </a:bodyPr>
          <a:lstStyle/>
          <a:p>
            <a:r>
              <a:rPr lang="en-US" sz="2800" b="1" dirty="0">
                <a:latin typeface="Times New Roman" panose="02020603050405020304" pitchFamily="18" charset="0"/>
                <a:cs typeface="Times New Roman" panose="02020603050405020304" pitchFamily="18" charset="0"/>
              </a:rPr>
              <a:t>Water is the only substance that exists in three </a:t>
            </a:r>
            <a:r>
              <a:rPr lang="en-US" sz="2800" b="1" dirty="0" smtClean="0">
                <a:latin typeface="Times New Roman" panose="02020603050405020304" pitchFamily="18" charset="0"/>
                <a:cs typeface="Times New Roman" panose="02020603050405020304" pitchFamily="18" charset="0"/>
              </a:rPr>
              <a:t>states</a:t>
            </a:r>
            <a:r>
              <a:rPr lang="en-US" sz="2800" b="1" dirty="0">
                <a:latin typeface="Times New Roman" panose="02020603050405020304" pitchFamily="18" charset="0"/>
                <a:cs typeface="Times New Roman" panose="02020603050405020304" pitchFamily="18" charset="0"/>
              </a:rPr>
              <a:t>.</a:t>
            </a:r>
            <a:br>
              <a:rPr lang="en-US" sz="2800" b="1" dirty="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251520" y="6249069"/>
            <a:ext cx="8229600" cy="608931"/>
          </a:xfrm>
        </p:spPr>
        <p:txBody>
          <a:bodyPr>
            <a:normAutofit fontScale="62500" lnSpcReduction="20000"/>
          </a:bodyPr>
          <a:lstStyle/>
          <a:p>
            <a:r>
              <a:rPr lang="en-US" altLang="zh-CN" dirty="0" smtClean="0"/>
              <a:t>From </a:t>
            </a:r>
            <a:r>
              <a:rPr lang="en-US" dirty="0">
                <a:hlinkClick r:id="rId3"/>
              </a:rPr>
              <a:t>PPT - Physical Properties of Seawater PowerPoint Presentation, free download - ID:1824136 (slideserve.com)</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7" y="908720"/>
            <a:ext cx="8978529"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889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72748"/>
            <a:ext cx="3083473" cy="58477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Other </a:t>
            </a:r>
            <a:r>
              <a:rPr lang="en-US" altLang="zh-CN" sz="3200" b="1" dirty="0" smtClean="0">
                <a:latin typeface="Times New Roman" panose="02020603050405020304" pitchFamily="18" charset="0"/>
                <a:cs typeface="Times New Roman" panose="02020603050405020304" pitchFamily="18" charset="0"/>
              </a:rPr>
              <a:t>influences</a:t>
            </a:r>
            <a:endParaRPr lang="en-US" sz="3200" b="1" dirty="0">
              <a:latin typeface="Times New Roman" panose="02020603050405020304" pitchFamily="18" charset="0"/>
              <a:cs typeface="Times New Roman" panose="02020603050405020304" pitchFamily="18" charset="0"/>
            </a:endParaRPr>
          </a:p>
        </p:txBody>
      </p:sp>
      <p:pic>
        <p:nvPicPr>
          <p:cNvPr id="4" name="Content Placeholder 5"/>
          <p:cNvPicPr>
            <a:picLocks noChangeAspect="1"/>
          </p:cNvPicPr>
          <p:nvPr/>
        </p:nvPicPr>
        <p:blipFill>
          <a:blip r:embed="rId3"/>
          <a:stretch>
            <a:fillRect/>
          </a:stretch>
        </p:blipFill>
        <p:spPr>
          <a:xfrm>
            <a:off x="4624738" y="1491082"/>
            <a:ext cx="4550218" cy="2360962"/>
          </a:xfrm>
          <a:prstGeom prst="rect">
            <a:avLst/>
          </a:prstGeom>
        </p:spPr>
      </p:pic>
      <p:sp>
        <p:nvSpPr>
          <p:cNvPr id="5" name="矩形 4"/>
          <p:cNvSpPr/>
          <p:nvPr/>
        </p:nvSpPr>
        <p:spPr>
          <a:xfrm>
            <a:off x="5148064" y="4038272"/>
            <a:ext cx="3882875" cy="1569660"/>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     Polar </a:t>
            </a:r>
            <a:r>
              <a:rPr lang="en-US" sz="2400" dirty="0">
                <a:latin typeface="Times New Roman" panose="02020603050405020304" pitchFamily="18" charset="0"/>
                <a:cs typeface="Times New Roman" panose="02020603050405020304" pitchFamily="18" charset="0"/>
              </a:rPr>
              <a:t>bears and other animals are struggling to adapt to less sea ice. (Photo: Continentalshelf.gov) </a:t>
            </a:r>
            <a:endParaRPr lang="en-US" sz="2400" dirty="0"/>
          </a:p>
        </p:txBody>
      </p:sp>
      <p:pic>
        <p:nvPicPr>
          <p:cNvPr id="7" name="Content Placeholder 5"/>
          <p:cNvPicPr>
            <a:picLocks noGrp="1" noChangeAspect="1"/>
          </p:cNvPicPr>
          <p:nvPr>
            <p:ph idx="1"/>
          </p:nvPr>
        </p:nvPicPr>
        <p:blipFill>
          <a:blip r:embed="rId4"/>
          <a:stretch>
            <a:fillRect/>
          </a:stretch>
        </p:blipFill>
        <p:spPr>
          <a:xfrm>
            <a:off x="-53987" y="1482574"/>
            <a:ext cx="4770003" cy="2394002"/>
          </a:xfrm>
          <a:prstGeom prst="rect">
            <a:avLst/>
          </a:prstGeom>
        </p:spPr>
      </p:pic>
      <p:sp>
        <p:nvSpPr>
          <p:cNvPr id="8" name="Title 1"/>
          <p:cNvSpPr txBox="1">
            <a:spLocks/>
          </p:cNvSpPr>
          <p:nvPr/>
        </p:nvSpPr>
        <p:spPr>
          <a:xfrm>
            <a:off x="179512" y="4139026"/>
            <a:ext cx="4320480" cy="13681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dirty="0" smtClean="0">
                <a:latin typeface="Times New Roman" panose="02020603050405020304" pitchFamily="18" charset="0"/>
                <a:cs typeface="Times New Roman" panose="02020603050405020304" pitchFamily="18" charset="0"/>
              </a:rPr>
              <a:t>Inuit and other indigenous Arctic people often travel across sea ice by snowmobile. (Photo: NOAA)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794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nimg.ws.126.net/?url=http%3A%2F%2Fdingyue.ws.126.net%2F2021%2F0816%2F88a2be48j00qxxivt000lc000hs00asg.jpg&amp;thumbnail=660x2147483647&amp;quality=80&amp;ty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045639" cy="548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914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72748"/>
            <a:ext cx="2094420" cy="58477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Reference</a:t>
            </a:r>
            <a:r>
              <a:rPr lang="en-US" altLang="zh-CN" sz="3200" b="1" dirty="0" smtClean="0">
                <a:latin typeface="Times New Roman" panose="02020603050405020304" pitchFamily="18" charset="0"/>
                <a:cs typeface="Times New Roman" panose="02020603050405020304" pitchFamily="18" charset="0"/>
              </a:rPr>
              <a:t>s</a:t>
            </a:r>
            <a:endParaRPr lang="en-US" sz="3200" b="1" dirty="0">
              <a:latin typeface="Times New Roman" panose="02020603050405020304" pitchFamily="18" charset="0"/>
              <a:cs typeface="Times New Roman" panose="02020603050405020304" pitchFamily="18" charset="0"/>
            </a:endParaRPr>
          </a:p>
        </p:txBody>
      </p:sp>
      <p:sp>
        <p:nvSpPr>
          <p:cNvPr id="2" name="内容占位符 1"/>
          <p:cNvSpPr>
            <a:spLocks noGrp="1"/>
          </p:cNvSpPr>
          <p:nvPr>
            <p:ph idx="1"/>
          </p:nvPr>
        </p:nvSpPr>
        <p:spPr>
          <a:xfrm>
            <a:off x="368825" y="980728"/>
            <a:ext cx="8507289" cy="1902941"/>
          </a:xfrm>
        </p:spPr>
        <p:txBody>
          <a:bodyPr>
            <a:normAutofit fontScale="77500" lnSpcReduction="20000"/>
          </a:bodyPr>
          <a:lstStyle/>
          <a:p>
            <a:pPr>
              <a:lnSpc>
                <a:spcPct val="170000"/>
              </a:lnSpc>
            </a:pPr>
            <a:r>
              <a:rPr lang="en-US" b="0" dirty="0" smtClean="0"/>
              <a:t>Reports </a:t>
            </a:r>
            <a:r>
              <a:rPr lang="en-US" b="0" dirty="0" smtClean="0"/>
              <a:t>from Zhao </a:t>
            </a:r>
            <a:r>
              <a:rPr lang="en-US" b="0" dirty="0" err="1" smtClean="0"/>
              <a:t>JinPing</a:t>
            </a:r>
            <a:r>
              <a:rPr lang="en-US" b="0" dirty="0" smtClean="0"/>
              <a:t>, </a:t>
            </a:r>
            <a:r>
              <a:rPr lang="en-US" altLang="zh-CN" b="0" dirty="0" smtClean="0"/>
              <a:t>Huang </a:t>
            </a:r>
            <a:r>
              <a:rPr lang="en-US" altLang="zh-CN" b="0" dirty="0" err="1" smtClean="0"/>
              <a:t>JianBin</a:t>
            </a:r>
            <a:r>
              <a:rPr lang="en-US" altLang="zh-CN" b="0" dirty="0"/>
              <a:t>’ </a:t>
            </a:r>
            <a:r>
              <a:rPr lang="en-US" altLang="zh-CN" b="0" dirty="0"/>
              <a:t>report(Tsinghua </a:t>
            </a:r>
            <a:r>
              <a:rPr lang="en-US" altLang="zh-CN" b="0" dirty="0" smtClean="0"/>
              <a:t>University), </a:t>
            </a:r>
            <a:r>
              <a:rPr lang="en-US" altLang="zh-CN" b="0" dirty="0" err="1" smtClean="0"/>
              <a:t>Dahe</a:t>
            </a:r>
            <a:r>
              <a:rPr lang="en-US" altLang="zh-CN" b="0" dirty="0" smtClean="0"/>
              <a:t> Qin  and </a:t>
            </a:r>
            <a:r>
              <a:rPr lang="en-US" altLang="en-US" b="0" dirty="0" smtClean="0">
                <a:cs typeface="Times New Roman" panose="02020603050405020304" pitchFamily="18" charset="0"/>
              </a:rPr>
              <a:t>Russell </a:t>
            </a:r>
            <a:r>
              <a:rPr lang="en-US" altLang="en-US" b="0" dirty="0" err="1" smtClean="0">
                <a:cs typeface="Times New Roman" panose="02020603050405020304" pitchFamily="18" charset="0"/>
              </a:rPr>
              <a:t>McLendon</a:t>
            </a:r>
            <a:r>
              <a:rPr lang="en-US" altLang="en-US" b="0" dirty="0" smtClean="0">
                <a:cs typeface="Times New Roman" panose="02020603050405020304" pitchFamily="18" charset="0"/>
              </a:rPr>
              <a:t>.</a:t>
            </a:r>
            <a:endParaRPr lang="en-US" b="0" dirty="0">
              <a:cs typeface="Times New Roman" panose="02020603050405020304" pitchFamily="18" charset="0"/>
            </a:endParaRPr>
          </a:p>
          <a:p>
            <a:pPr>
              <a:lnSpc>
                <a:spcPct val="170000"/>
              </a:lnSpc>
            </a:pPr>
            <a:r>
              <a:rPr lang="en-US" b="0" dirty="0" smtClean="0"/>
              <a:t>IPCC, AR6, 2021</a:t>
            </a:r>
            <a:endParaRPr lang="en-US" b="0" dirty="0"/>
          </a:p>
          <a:p>
            <a:pPr>
              <a:lnSpc>
                <a:spcPct val="170000"/>
              </a:lnSpc>
            </a:pPr>
            <a:endParaRPr lang="en-US" b="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04" y="2996952"/>
            <a:ext cx="18192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598391" y="3044296"/>
            <a:ext cx="4048159" cy="369332"/>
          </a:xfrm>
          <a:prstGeom prst="rect">
            <a:avLst/>
          </a:prstGeom>
        </p:spPr>
        <p:txBody>
          <a:bodyPr wrap="none">
            <a:spAutoFit/>
          </a:bodyPr>
          <a:lstStyle/>
          <a:p>
            <a:r>
              <a:rPr lang="en-US" dirty="0">
                <a:hlinkClick r:id="rId4"/>
              </a:rPr>
              <a:t>Weather and climate change - Met Office</a:t>
            </a:r>
            <a:endParaRPr lang="en-US" dirty="0"/>
          </a:p>
        </p:txBody>
      </p:sp>
      <p:sp>
        <p:nvSpPr>
          <p:cNvPr id="6" name="矩形 5"/>
          <p:cNvSpPr/>
          <p:nvPr/>
        </p:nvSpPr>
        <p:spPr>
          <a:xfrm>
            <a:off x="2771800" y="3829986"/>
            <a:ext cx="3240360" cy="369332"/>
          </a:xfrm>
          <a:prstGeom prst="rect">
            <a:avLst/>
          </a:prstGeom>
        </p:spPr>
        <p:txBody>
          <a:bodyPr wrap="square">
            <a:spAutoFit/>
          </a:bodyPr>
          <a:lstStyle/>
          <a:p>
            <a:r>
              <a:rPr lang="en-US" dirty="0">
                <a:hlinkClick r:id="rId5"/>
              </a:rPr>
              <a:t>Sea Ice (nasa.gov)</a:t>
            </a:r>
            <a:endParaRPr lang="en-US"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000" y="3690187"/>
            <a:ext cx="1852590" cy="64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2771800" y="4668445"/>
            <a:ext cx="5403882" cy="369332"/>
          </a:xfrm>
          <a:prstGeom prst="rect">
            <a:avLst/>
          </a:prstGeom>
        </p:spPr>
        <p:txBody>
          <a:bodyPr wrap="square">
            <a:spAutoFit/>
          </a:bodyPr>
          <a:lstStyle/>
          <a:p>
            <a:r>
              <a:rPr lang="fr-FR" dirty="0">
                <a:hlinkClick r:id="rId7"/>
              </a:rPr>
              <a:t>sea ice | Formation, Extent, &amp; Facts | Britannica</a:t>
            </a:r>
            <a:endParaRPr lang="en-US" dirty="0"/>
          </a:p>
        </p:txBody>
      </p: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751" y="4575451"/>
            <a:ext cx="1822897" cy="555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560" y="5229496"/>
            <a:ext cx="2448272" cy="636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3184825" y="5362935"/>
            <a:ext cx="2774349" cy="369332"/>
          </a:xfrm>
          <a:prstGeom prst="rect">
            <a:avLst/>
          </a:prstGeom>
        </p:spPr>
        <p:txBody>
          <a:bodyPr wrap="none">
            <a:spAutoFit/>
          </a:bodyPr>
          <a:lstStyle/>
          <a:p>
            <a:r>
              <a:rPr lang="en-US" dirty="0">
                <a:hlinkClick r:id="rId10"/>
              </a:rPr>
              <a:t>Sea Ice | NESDIS (noaa.gov)</a:t>
            </a:r>
            <a:endParaRPr lang="en-US" dirty="0"/>
          </a:p>
        </p:txBody>
      </p:sp>
    </p:spTree>
    <p:extLst>
      <p:ext uri="{BB962C8B-B14F-4D97-AF65-F5344CB8AC3E}">
        <p14:creationId xmlns:p14="http://schemas.microsoft.com/office/powerpoint/2010/main" val="1346106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988840"/>
            <a:ext cx="7560840" cy="2088232"/>
          </a:xfrm>
        </p:spPr>
        <p:txBody>
          <a:bodyPr>
            <a:normAutofit/>
          </a:bodyPr>
          <a:lstStyle/>
          <a:p>
            <a:r>
              <a:rPr lang="en-US" b="1" dirty="0" smtClean="0">
                <a:latin typeface="Times New Roman" panose="02020603050405020304" pitchFamily="18" charset="0"/>
                <a:cs typeface="Times New Roman" panose="02020603050405020304" pitchFamily="18" charset="0"/>
              </a:rPr>
              <a:t>Thank You for Listening!</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850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931224" cy="1143000"/>
          </a:xfrm>
        </p:spPr>
        <p:txBody>
          <a:bodyPr>
            <a:normAutofit/>
          </a:bodyPr>
          <a:lstStyle/>
          <a:p>
            <a:r>
              <a:rPr lang="en-US" b="1" dirty="0" smtClean="0">
                <a:latin typeface="Times New Roman" panose="02020603050405020304" pitchFamily="18" charset="0"/>
                <a:cs typeface="Times New Roman" panose="02020603050405020304" pitchFamily="18" charset="0"/>
              </a:rPr>
              <a:t>Formation of ice  from seawater</a:t>
            </a:r>
            <a:endParaRPr lang="en-US" b="1" dirty="0">
              <a:latin typeface="Times New Roman" panose="02020603050405020304" pitchFamily="18" charset="0"/>
              <a:cs typeface="Times New Roman" panose="02020603050405020304" pitchFamily="18" charset="0"/>
            </a:endParaRPr>
          </a:p>
        </p:txBody>
      </p:sp>
      <p:sp>
        <p:nvSpPr>
          <p:cNvPr id="4" name="矩形 3"/>
          <p:cNvSpPr/>
          <p:nvPr/>
        </p:nvSpPr>
        <p:spPr>
          <a:xfrm>
            <a:off x="3900181" y="3244334"/>
            <a:ext cx="1343638" cy="369332"/>
          </a:xfrm>
          <a:prstGeom prst="rect">
            <a:avLst/>
          </a:prstGeom>
        </p:spPr>
        <p:txBody>
          <a:bodyPr wrap="none">
            <a:spAutoFit/>
          </a:bodyPr>
          <a:lstStyle/>
          <a:p>
            <a:r>
              <a:rPr lang="en-US" b="1" dirty="0"/>
              <a:t>thermocline</a:t>
            </a:r>
          </a:p>
        </p:txBody>
      </p:sp>
      <p:pic>
        <p:nvPicPr>
          <p:cNvPr id="2050" name="Picture 2" descr="https://www.metoffice.gov.uk/binaries/content/gallery/metofficegovuk/images/research/climate/sea-ice/freezing_temp_v_temp_of_max_density_for_saline_water.jpg/freezing_temp_v_temp_of_max_density_for_saline_water.jpg/metofficegovuk%3A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18103"/>
            <a:ext cx="5715000" cy="519112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51520" y="6209228"/>
            <a:ext cx="6630227" cy="646331"/>
          </a:xfrm>
          <a:prstGeom prst="rect">
            <a:avLst/>
          </a:prstGeom>
        </p:spPr>
        <p:txBody>
          <a:bodyPr wrap="square">
            <a:spAutoFit/>
          </a:bodyPr>
          <a:lstStyle/>
          <a:p>
            <a:r>
              <a:rPr lang="en-US" b="1" i="1" dirty="0"/>
              <a:t>Figure 1: </a:t>
            </a:r>
            <a:r>
              <a:rPr lang="en-US" i="1" dirty="0"/>
              <a:t>Freezing temperature (blue line) versus temperature of maximum density (yellow line) for saline water.</a:t>
            </a:r>
            <a:endParaRPr lang="en-US" dirty="0"/>
          </a:p>
        </p:txBody>
      </p:sp>
      <p:sp>
        <p:nvSpPr>
          <p:cNvPr id="6" name="标题 1"/>
          <p:cNvSpPr txBox="1">
            <a:spLocks/>
          </p:cNvSpPr>
          <p:nvPr/>
        </p:nvSpPr>
        <p:spPr>
          <a:xfrm>
            <a:off x="5724128" y="1772816"/>
            <a:ext cx="3240360" cy="20882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latin typeface="Times New Roman" panose="02020603050405020304" pitchFamily="18" charset="0"/>
                <a:cs typeface="Times New Roman" panose="02020603050405020304" pitchFamily="18" charset="0"/>
              </a:rPr>
              <a:t>When salinity &lt; 25, similar to freshwater.</a:t>
            </a:r>
          </a:p>
          <a:p>
            <a:pPr algn="just"/>
            <a:r>
              <a:rPr lang="en-US" sz="2400" b="1" dirty="0" smtClean="0">
                <a:latin typeface="Times New Roman" panose="02020603050405020304" pitchFamily="18" charset="0"/>
                <a:cs typeface="Times New Roman" panose="02020603050405020304" pitchFamily="18" charset="0"/>
              </a:rPr>
              <a:t>When salinity &gt;25,  The ice formation process is complicated</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354" y="980728"/>
            <a:ext cx="8995173" cy="461665"/>
          </a:xfrm>
          <a:prstGeom prst="rect">
            <a:avLst/>
          </a:prstGeom>
          <a:noFill/>
        </p:spPr>
        <p:txBody>
          <a:bodyPr wrap="square" rtlCol="0">
            <a:spAutoFit/>
          </a:bodyPr>
          <a:lstStyle/>
          <a:p>
            <a:pPr algn="just"/>
            <a:r>
              <a:rPr lang="en-US" sz="2400" b="1" dirty="0">
                <a:solidFill>
                  <a:srgbClr val="0000CC"/>
                </a:solidFill>
                <a:latin typeface="Times New Roman" panose="02020603050405020304" pitchFamily="18" charset="0"/>
                <a:ea typeface="微软雅黑" panose="020B0503020204020204" pitchFamily="34" charset="-122"/>
              </a:rPr>
              <a:t>Sea ice</a:t>
            </a:r>
            <a:r>
              <a:rPr lang="en-US" sz="2400" b="1" dirty="0">
                <a:latin typeface="Times New Roman" panose="02020603050405020304" pitchFamily="18" charset="0"/>
                <a:ea typeface="微软雅黑" panose="020B0503020204020204" pitchFamily="34" charset="-122"/>
              </a:rPr>
              <a:t> </a:t>
            </a:r>
            <a:r>
              <a:rPr lang="en-US" sz="2400" dirty="0">
                <a:latin typeface="Times New Roman" panose="02020603050405020304" pitchFamily="18" charset="0"/>
                <a:ea typeface="微软雅黑" panose="020B0503020204020204" pitchFamily="34" charset="-122"/>
              </a:rPr>
              <a:t>is </a:t>
            </a:r>
            <a:r>
              <a:rPr lang="en-US" sz="2400" b="1" dirty="0">
                <a:solidFill>
                  <a:srgbClr val="0000CC"/>
                </a:solidFill>
                <a:latin typeface="Times New Roman" panose="02020603050405020304" pitchFamily="18" charset="0"/>
                <a:ea typeface="微软雅黑" panose="020B0503020204020204" pitchFamily="34" charset="-122"/>
              </a:rPr>
              <a:t>frozen seawater </a:t>
            </a:r>
            <a:r>
              <a:rPr lang="en-US" sz="2400" dirty="0">
                <a:latin typeface="Times New Roman" panose="02020603050405020304" pitchFamily="18" charset="0"/>
                <a:ea typeface="微软雅黑" panose="020B0503020204020204" pitchFamily="34" charset="-122"/>
              </a:rPr>
              <a:t>which floats on the surface of the ocean. </a:t>
            </a:r>
            <a:endParaRPr lang="en-US" sz="2400" dirty="0" smtClean="0">
              <a:latin typeface="Times New Roman" panose="02020603050405020304" pitchFamily="18" charset="0"/>
              <a:ea typeface="微软雅黑" panose="020B0503020204020204" pitchFamily="34" charset="-122"/>
            </a:endParaRPr>
          </a:p>
        </p:txBody>
      </p:sp>
      <p:sp>
        <p:nvSpPr>
          <p:cNvPr id="5" name="TextBox 4"/>
          <p:cNvSpPr txBox="1"/>
          <p:nvPr/>
        </p:nvSpPr>
        <p:spPr>
          <a:xfrm>
            <a:off x="64892" y="63010"/>
            <a:ext cx="4810291" cy="646331"/>
          </a:xfrm>
          <a:prstGeom prst="rect">
            <a:avLst/>
          </a:prstGeom>
          <a:noFill/>
        </p:spPr>
        <p:txBody>
          <a:bodyPr wrap="none" rtlCol="0">
            <a:spAutoFit/>
          </a:bodyPr>
          <a:lstStyle/>
          <a:p>
            <a:r>
              <a:rPr lang="en-US" sz="3600" b="1" dirty="0" smtClean="0">
                <a:latin typeface="Times New Roman" panose="02020603050405020304" pitchFamily="18" charset="0"/>
                <a:ea typeface="微软雅黑" panose="020B0503020204020204" pitchFamily="34" charset="-122"/>
              </a:rPr>
              <a:t>Sea-ice Growth Process</a:t>
            </a:r>
            <a:endParaRPr lang="en-US" sz="3600" b="1" dirty="0">
              <a:latin typeface="Times New Roman" panose="02020603050405020304" pitchFamily="18" charset="0"/>
              <a:ea typeface="微软雅黑" panose="020B0503020204020204" pitchFamily="34" charset="-122"/>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485" y="1772816"/>
            <a:ext cx="5994909" cy="439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440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en-US"/>
          </a:p>
        </p:txBody>
      </p:sp>
      <p:sp>
        <p:nvSpPr>
          <p:cNvPr id="3" name="副标题 2"/>
          <p:cNvSpPr>
            <a:spLocks noGrp="1"/>
          </p:cNvSpPr>
          <p:nvPr>
            <p:ph type="subTitle" idx="1"/>
          </p:nvPr>
        </p:nvSpPr>
        <p:spPr/>
        <p:txBody>
          <a:bodyPr/>
          <a:lstStyle/>
          <a:p>
            <a:endParaRPr lang="en-US"/>
          </a:p>
        </p:txBody>
      </p:sp>
      <p:pic>
        <p:nvPicPr>
          <p:cNvPr id="1028" name="Picture 4" descr="北极（2. 海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2656"/>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768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230" y="1124744"/>
            <a:ext cx="8208912" cy="2308324"/>
          </a:xfrm>
          <a:prstGeom prst="rect">
            <a:avLst/>
          </a:prstGeom>
          <a:noFill/>
        </p:spPr>
        <p:txBody>
          <a:bodyPr wrap="square" rtlCol="0">
            <a:spAutoFit/>
          </a:bodyPr>
          <a:lstStyle/>
          <a:p>
            <a:pPr algn="just"/>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Distribution</a:t>
            </a:r>
            <a:r>
              <a:rPr lang="en-US" altLang="zh-CN" sz="2400" b="1"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sz="2400" b="1" dirty="0" smtClean="0">
                <a:solidFill>
                  <a:srgbClr val="0000CC"/>
                </a:solidFill>
                <a:latin typeface="Times New Roman" panose="02020603050405020304" pitchFamily="18" charset="0"/>
                <a:ea typeface="微软雅黑" panose="020B0503020204020204" pitchFamily="34" charset="-122"/>
                <a:cs typeface="Times New Roman" panose="02020603050405020304" pitchFamily="18" charset="0"/>
              </a:rPr>
              <a:t>high </a:t>
            </a:r>
            <a:r>
              <a:rPr lang="en-US" sz="2400" b="1" dirty="0">
                <a:solidFill>
                  <a:srgbClr val="0000CC"/>
                </a:solidFill>
                <a:latin typeface="Times New Roman" panose="02020603050405020304" pitchFamily="18" charset="0"/>
                <a:ea typeface="微软雅黑" panose="020B0503020204020204" pitchFamily="34" charset="-122"/>
                <a:cs typeface="Times New Roman" panose="02020603050405020304" pitchFamily="18" charset="0"/>
              </a:rPr>
              <a:t>latitude regions </a:t>
            </a:r>
            <a:r>
              <a:rPr lang="en-US" sz="2400" dirty="0">
                <a:latin typeface="Times New Roman" panose="02020603050405020304" pitchFamily="18" charset="0"/>
                <a:ea typeface="微软雅黑" panose="020B0503020204020204" pitchFamily="34" charset="-122"/>
                <a:cs typeface="Times New Roman" panose="02020603050405020304" pitchFamily="18" charset="0"/>
              </a:rPr>
              <a:t>where there is little or no sunlight in the winter and so atmospheric conditions are cold enough for the ocean to freeze. </a:t>
            </a:r>
            <a:r>
              <a:rPr lang="en-US" sz="24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sea ice</a:t>
            </a:r>
            <a:r>
              <a:rPr lang="en-US" sz="2400" dirty="0">
                <a:latin typeface="Times New Roman" panose="02020603050405020304" pitchFamily="18" charset="0"/>
                <a:cs typeface="Times New Roman" panose="02020603050405020304" pitchFamily="18" charset="0"/>
              </a:rPr>
              <a:t>, frozen </a:t>
            </a:r>
            <a:r>
              <a:rPr lang="en-US" sz="2400" dirty="0">
                <a:latin typeface="Times New Roman" panose="02020603050405020304" pitchFamily="18" charset="0"/>
                <a:cs typeface="Times New Roman" panose="02020603050405020304" pitchFamily="18" charset="0"/>
                <a:hlinkClick r:id="rId3"/>
              </a:rPr>
              <a:t>seawater</a:t>
            </a:r>
            <a:r>
              <a:rPr lang="en-US" sz="2400" dirty="0">
                <a:latin typeface="Times New Roman" panose="02020603050405020304" pitchFamily="18" charset="0"/>
                <a:cs typeface="Times New Roman" panose="02020603050405020304" pitchFamily="18" charset="0"/>
              </a:rPr>
              <a:t> in the </a:t>
            </a:r>
            <a:r>
              <a:rPr lang="en-US" sz="2400" dirty="0">
                <a:latin typeface="Times New Roman" panose="02020603050405020304" pitchFamily="18" charset="0"/>
                <a:cs typeface="Times New Roman" panose="02020603050405020304" pitchFamily="18" charset="0"/>
                <a:hlinkClick r:id="rId4"/>
              </a:rPr>
              <a:t>Arctic Ocean</a:t>
            </a:r>
            <a:r>
              <a:rPr lang="en-US" sz="2400" dirty="0">
                <a:latin typeface="Times New Roman" panose="02020603050405020304" pitchFamily="18" charset="0"/>
                <a:cs typeface="Times New Roman" panose="02020603050405020304" pitchFamily="18" charset="0"/>
              </a:rPr>
              <a:t> and its </a:t>
            </a:r>
            <a:r>
              <a:rPr lang="en-US" sz="2400" dirty="0">
                <a:latin typeface="Times New Roman" panose="02020603050405020304" pitchFamily="18" charset="0"/>
                <a:cs typeface="Times New Roman" panose="02020603050405020304" pitchFamily="18" charset="0"/>
                <a:hlinkClick r:id="rId5"/>
              </a:rPr>
              <a:t>adjacent</a:t>
            </a:r>
            <a:r>
              <a:rPr lang="en-US" sz="2400" dirty="0">
                <a:latin typeface="Times New Roman" panose="02020603050405020304" pitchFamily="18" charset="0"/>
                <a:cs typeface="Times New Roman" panose="02020603050405020304" pitchFamily="18" charset="0"/>
              </a:rPr>
              <a:t> seas as far south as China and Japan and in the </a:t>
            </a:r>
            <a:r>
              <a:rPr lang="en-US" sz="2400" dirty="0">
                <a:latin typeface="Times New Roman" panose="02020603050405020304" pitchFamily="18" charset="0"/>
                <a:cs typeface="Times New Roman" panose="02020603050405020304" pitchFamily="18" charset="0"/>
                <a:hlinkClick r:id="rId6"/>
              </a:rPr>
              <a:t>Southern Ocean</a:t>
            </a:r>
            <a:r>
              <a:rPr lang="en-US" sz="2400" dirty="0">
                <a:latin typeface="Times New Roman" panose="02020603050405020304" pitchFamily="18" charset="0"/>
                <a:cs typeface="Times New Roman" panose="02020603050405020304" pitchFamily="18" charset="0"/>
              </a:rPr>
              <a:t> and its adjacent seas surrounding </a:t>
            </a:r>
            <a:r>
              <a:rPr lang="en-US" sz="2400" dirty="0">
                <a:latin typeface="Times New Roman" panose="02020603050405020304" pitchFamily="18" charset="0"/>
                <a:cs typeface="Times New Roman" panose="02020603050405020304" pitchFamily="18" charset="0"/>
                <a:hlinkClick r:id="rId7"/>
              </a:rPr>
              <a:t>Antarctica</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5" name="TextBox 4"/>
          <p:cNvSpPr txBox="1"/>
          <p:nvPr/>
        </p:nvSpPr>
        <p:spPr>
          <a:xfrm>
            <a:off x="64892" y="63010"/>
            <a:ext cx="4724370" cy="646331"/>
          </a:xfrm>
          <a:prstGeom prst="rect">
            <a:avLst/>
          </a:prstGeom>
          <a:noFill/>
        </p:spPr>
        <p:txBody>
          <a:bodyPr wrap="none" rtlCol="0">
            <a:spAutoFit/>
          </a:bodyPr>
          <a:lstStyle/>
          <a:p>
            <a:r>
              <a:rPr lang="en-US" altLang="zh-CN" sz="3600" b="1" dirty="0">
                <a:latin typeface="Times New Roman" panose="02020603050405020304" pitchFamily="18" charset="0"/>
                <a:ea typeface="微软雅黑" panose="020B0503020204020204" pitchFamily="34" charset="-122"/>
                <a:cs typeface="Times New Roman" panose="02020603050405020304" pitchFamily="18" charset="0"/>
              </a:rPr>
              <a:t>Distribution</a:t>
            </a:r>
            <a:r>
              <a:rPr lang="en-US" altLang="zh-CN" sz="3600" b="1" dirty="0" smtClean="0">
                <a:latin typeface="Times New Roman" panose="02020603050405020304" pitchFamily="18" charset="0"/>
                <a:ea typeface="微软雅黑" panose="020B0503020204020204" pitchFamily="34" charset="-122"/>
                <a:cs typeface="Times New Roman" panose="02020603050405020304" pitchFamily="18" charset="0"/>
              </a:rPr>
              <a:t> of  Sea Ice</a:t>
            </a:r>
            <a:endParaRPr lang="en-US" sz="36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TextBox 6"/>
          <p:cNvSpPr txBox="1"/>
          <p:nvPr/>
        </p:nvSpPr>
        <p:spPr>
          <a:xfrm>
            <a:off x="467544" y="3424932"/>
            <a:ext cx="8208912" cy="2308324"/>
          </a:xfrm>
          <a:prstGeom prst="rect">
            <a:avLst/>
          </a:prstGeom>
          <a:noFill/>
        </p:spPr>
        <p:txBody>
          <a:bodyPr wrap="square" rtlCol="0">
            <a:spAutoFit/>
          </a:bodyPr>
          <a:lstStyle/>
          <a:p>
            <a:pPr algn="just"/>
            <a:r>
              <a:rPr lang="en-US" altLang="zh-CN" sz="2400" b="1" dirty="0" smtClean="0">
                <a:solidFill>
                  <a:srgbClr val="0000CC"/>
                </a:solidFill>
                <a:latin typeface="Times New Roman" panose="02020603050405020304" pitchFamily="18" charset="0"/>
                <a:ea typeface="微软雅黑" panose="020B0503020204020204" pitchFamily="34" charset="-122"/>
                <a:cs typeface="Times New Roman" panose="02020603050405020304" pitchFamily="18" charset="0"/>
              </a:rPr>
              <a:t>Arctic: </a:t>
            </a:r>
            <a:r>
              <a:rPr lang="en-US" sz="2400" dirty="0" smtClean="0">
                <a:latin typeface="Times New Roman" panose="02020603050405020304" pitchFamily="18" charset="0"/>
                <a:cs typeface="Times New Roman" panose="02020603050405020304" pitchFamily="18" charset="0"/>
              </a:rPr>
              <a:t>Northern </a:t>
            </a:r>
            <a:r>
              <a:rPr lang="en-US" sz="2400" dirty="0">
                <a:latin typeface="Times New Roman" panose="02020603050405020304" pitchFamily="18" charset="0"/>
                <a:cs typeface="Times New Roman" panose="02020603050405020304" pitchFamily="18" charset="0"/>
              </a:rPr>
              <a:t>Hemisphere sea ice extent typically ranges from approximately 8 million square km in September to approximately 15 million square km in March.</a:t>
            </a:r>
            <a:endParaRPr lang="en-US" altLang="zh-CN" sz="2400" b="1" dirty="0" smtClean="0">
              <a:solidFill>
                <a:srgbClr val="0000CC"/>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sz="2400" b="1" dirty="0">
                <a:solidFill>
                  <a:srgbClr val="0000CC"/>
                </a:solidFill>
                <a:latin typeface="Times New Roman" panose="02020603050405020304" pitchFamily="18" charset="0"/>
                <a:ea typeface="微软雅黑" panose="020B0503020204020204" pitchFamily="34" charset="-122"/>
              </a:rPr>
              <a:t>Antarctic </a:t>
            </a:r>
            <a:r>
              <a:rPr lang="en-US" sz="2400" b="1" dirty="0" smtClean="0">
                <a:solidFill>
                  <a:srgbClr val="0000CC"/>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Southern Hemisphere sea ice extent ranges from approximately 4 million square km in February to approximately 20 million square km in September. </a:t>
            </a:r>
            <a:endParaRPr lang="en-US" sz="2400" b="1" dirty="0" smtClean="0">
              <a:solidFill>
                <a:srgbClr val="0000CC"/>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61733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892" y="63010"/>
            <a:ext cx="3651834" cy="646331"/>
          </a:xfrm>
          <a:prstGeom prst="rect">
            <a:avLst/>
          </a:prstGeom>
          <a:noFill/>
        </p:spPr>
        <p:txBody>
          <a:bodyPr wrap="none" rtlCol="0">
            <a:spAutoFit/>
          </a:bodyPr>
          <a:lstStyle/>
          <a:p>
            <a:r>
              <a:rPr lang="en-US" altLang="zh-CN" sz="3600" b="1" dirty="0" smtClean="0">
                <a:latin typeface="Times New Roman" panose="02020603050405020304" pitchFamily="18" charset="0"/>
                <a:ea typeface="微软雅黑" panose="020B0503020204020204" pitchFamily="34" charset="-122"/>
              </a:rPr>
              <a:t> </a:t>
            </a:r>
            <a:r>
              <a:rPr lang="en-US" sz="3600" b="1" dirty="0">
                <a:solidFill>
                  <a:srgbClr val="0000CC"/>
                </a:solidFill>
                <a:latin typeface="Times New Roman" panose="02020603050405020304" pitchFamily="18" charset="0"/>
                <a:ea typeface="微软雅黑" panose="020B0503020204020204" pitchFamily="34" charset="-122"/>
              </a:rPr>
              <a:t>Antarctic</a:t>
            </a:r>
            <a:r>
              <a:rPr lang="en-US" altLang="zh-CN" sz="3600" b="1" dirty="0" smtClean="0">
                <a:latin typeface="Times New Roman" panose="02020603050405020304" pitchFamily="18" charset="0"/>
                <a:ea typeface="微软雅黑" panose="020B0503020204020204" pitchFamily="34" charset="-122"/>
              </a:rPr>
              <a:t> Sea Ice</a:t>
            </a:r>
            <a:endParaRPr lang="en-US" sz="3600" b="1" dirty="0">
              <a:latin typeface="Times New Roman" panose="02020603050405020304" pitchFamily="18" charset="0"/>
              <a:ea typeface="微软雅黑" panose="020B0503020204020204" pitchFamily="34" charset="-122"/>
            </a:endParaRPr>
          </a:p>
        </p:txBody>
      </p:sp>
      <p:sp>
        <p:nvSpPr>
          <p:cNvPr id="7" name="TextBox 6"/>
          <p:cNvSpPr txBox="1"/>
          <p:nvPr/>
        </p:nvSpPr>
        <p:spPr>
          <a:xfrm>
            <a:off x="323528" y="836712"/>
            <a:ext cx="8208912" cy="1200329"/>
          </a:xfrm>
          <a:prstGeom prst="rect">
            <a:avLst/>
          </a:prstGeom>
          <a:noFill/>
        </p:spPr>
        <p:txBody>
          <a:bodyPr wrap="square" rtlCol="0">
            <a:spAutoFit/>
          </a:bodyPr>
          <a:lstStyle/>
          <a:p>
            <a:pPr algn="just"/>
            <a:r>
              <a:rPr lang="en-US" sz="2400" b="1" dirty="0">
                <a:solidFill>
                  <a:srgbClr val="0000CC"/>
                </a:solidFill>
                <a:latin typeface="Times New Roman" panose="02020603050405020304" pitchFamily="18" charset="0"/>
                <a:ea typeface="微软雅黑" panose="020B0503020204020204" pitchFamily="34" charset="-122"/>
              </a:rPr>
              <a:t>Antarctic :</a:t>
            </a:r>
            <a:r>
              <a:rPr lang="en-US" sz="2400" dirty="0"/>
              <a:t> </a:t>
            </a:r>
            <a:r>
              <a:rPr lang="en-US" sz="2400" dirty="0">
                <a:latin typeface="Times New Roman" panose="02020603050405020304" pitchFamily="18" charset="0"/>
                <a:cs typeface="Times New Roman" panose="02020603050405020304" pitchFamily="18" charset="0"/>
              </a:rPr>
              <a:t>Southern Hemisphere sea ice extent ranges from approximately 4 million square km in February to approximately 20 million square km in September. </a:t>
            </a:r>
            <a:endParaRPr lang="en-US" sz="2400" b="1" dirty="0" smtClean="0">
              <a:solidFill>
                <a:srgbClr val="0000CC"/>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204" y="2024341"/>
            <a:ext cx="367240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37220" y="5657671"/>
            <a:ext cx="9361040" cy="1200329"/>
          </a:xfrm>
          <a:prstGeom prst="rect">
            <a:avLst/>
          </a:prstGeom>
        </p:spPr>
        <p:txBody>
          <a:bodyPr wrap="square">
            <a:spAutoFit/>
          </a:bodyPr>
          <a:lstStyle/>
          <a:p>
            <a:r>
              <a:rPr lang="en-US" dirty="0"/>
              <a:t>In the Southern Ocean, sea ice fringes the entire Antarctic continent. Researchers typically subdivide Antarctic sea ice into five sectors, each influenced by different geography and weather conditions. (NASA Earth Observatory map by Joshua Stevens, based on data from the Norwegian Polar Institute and Natural Earth.)</a:t>
            </a:r>
          </a:p>
        </p:txBody>
      </p:sp>
    </p:spTree>
    <p:extLst>
      <p:ext uri="{BB962C8B-B14F-4D97-AF65-F5344CB8AC3E}">
        <p14:creationId xmlns:p14="http://schemas.microsoft.com/office/powerpoint/2010/main" val="652952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892" y="63010"/>
            <a:ext cx="2920671" cy="646331"/>
          </a:xfrm>
          <a:prstGeom prst="rect">
            <a:avLst/>
          </a:prstGeom>
          <a:noFill/>
        </p:spPr>
        <p:txBody>
          <a:bodyPr wrap="none" rtlCol="0">
            <a:spAutoFit/>
          </a:bodyPr>
          <a:lstStyle/>
          <a:p>
            <a:r>
              <a:rPr lang="en-US" altLang="zh-CN" sz="3600" b="1" dirty="0" smtClean="0">
                <a:latin typeface="Times New Roman" panose="02020603050405020304" pitchFamily="18" charset="0"/>
                <a:ea typeface="微软雅黑" panose="020B0503020204020204" pitchFamily="34" charset="-122"/>
              </a:rPr>
              <a:t>Arctic Sea Ice</a:t>
            </a:r>
            <a:endParaRPr lang="en-US" sz="3600" b="1" dirty="0">
              <a:latin typeface="Times New Roman" panose="02020603050405020304" pitchFamily="18" charset="0"/>
              <a:ea typeface="微软雅黑" panose="020B0503020204020204" pitchFamily="34" charset="-122"/>
            </a:endParaRPr>
          </a:p>
        </p:txBody>
      </p:sp>
      <p:sp>
        <p:nvSpPr>
          <p:cNvPr id="7" name="TextBox 6"/>
          <p:cNvSpPr txBox="1"/>
          <p:nvPr/>
        </p:nvSpPr>
        <p:spPr>
          <a:xfrm>
            <a:off x="323528" y="1007805"/>
            <a:ext cx="8208912" cy="1200329"/>
          </a:xfrm>
          <a:prstGeom prst="rect">
            <a:avLst/>
          </a:prstGeom>
          <a:noFill/>
        </p:spPr>
        <p:txBody>
          <a:bodyPr wrap="square" rtlCol="0">
            <a:spAutoFit/>
          </a:bodyPr>
          <a:lstStyle/>
          <a:p>
            <a:pPr algn="just"/>
            <a:r>
              <a:rPr lang="en-US" altLang="zh-CN" sz="2400" b="1" dirty="0" smtClean="0">
                <a:solidFill>
                  <a:srgbClr val="0000CC"/>
                </a:solidFill>
                <a:latin typeface="Times New Roman" panose="02020603050405020304" pitchFamily="18" charset="0"/>
                <a:ea typeface="微软雅黑" panose="020B0503020204020204" pitchFamily="34" charset="-122"/>
              </a:rPr>
              <a:t>Arctic: </a:t>
            </a:r>
            <a:r>
              <a:rPr lang="en-US" sz="2400" dirty="0">
                <a:latin typeface="Times New Roman" panose="02020603050405020304" pitchFamily="18" charset="0"/>
                <a:cs typeface="Times New Roman" panose="02020603050405020304" pitchFamily="18" charset="0"/>
              </a:rPr>
              <a:t>Arctic sea ice reaches a maximum extent of about 15-16 million square km in February or March and a minimum extent of about 5-6 million square km in September. </a:t>
            </a:r>
          </a:p>
        </p:txBody>
      </p:sp>
      <p:pic>
        <p:nvPicPr>
          <p:cNvPr id="19458" name="Picture 2" descr="https://www.metoffice.gov.uk/binaries/content/gallery/metofficegovuk/images/research/climate/sea-ice/overview_fig3_combined_ice_extent_hadisst_1981_2010.png/overview_fig3_combined_ice_extent_hadisst_1981_2010.png/metofficegovuk%3A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336" y="2242538"/>
            <a:ext cx="3418359" cy="341836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187624" y="5805264"/>
            <a:ext cx="7200800" cy="923330"/>
          </a:xfrm>
          <a:prstGeom prst="rect">
            <a:avLst/>
          </a:prstGeom>
        </p:spPr>
        <p:txBody>
          <a:bodyPr wrap="square">
            <a:spAutoFit/>
          </a:bodyPr>
          <a:lstStyle/>
          <a:p>
            <a:r>
              <a:rPr lang="en-US" b="1" i="1" dirty="0"/>
              <a:t>Figure 3: </a:t>
            </a:r>
            <a:r>
              <a:rPr lang="en-US" i="1" dirty="0"/>
              <a:t>Average Arctic sea ice summer minimum (grey) and winter maximum (white) over the period 1981-2010. </a:t>
            </a:r>
            <a:r>
              <a:rPr lang="en-US" dirty="0"/>
              <a:t>Data are from </a:t>
            </a:r>
            <a:r>
              <a:rPr lang="en-US" u="sng" dirty="0">
                <a:hlinkClick r:id="rId4" tooltip="Met Office Hadley Centre HadISST dataset (this link opens in a new window)"/>
              </a:rPr>
              <a:t>Met Office Hadley Centre </a:t>
            </a:r>
            <a:r>
              <a:rPr lang="en-US" u="sng" dirty="0" err="1">
                <a:hlinkClick r:id="rId4" tooltip="Met Office Hadley Centre HadISST dataset (this link opens in a new window)"/>
              </a:rPr>
              <a:t>HadISST</a:t>
            </a:r>
            <a:r>
              <a:rPr lang="en-US" u="sng" dirty="0">
                <a:hlinkClick r:id="rId4" tooltip="Met Office Hadley Centre HadISST dataset (this link opens in a new window)"/>
              </a:rPr>
              <a:t> dataset</a:t>
            </a:r>
            <a:r>
              <a:rPr lang="en-US" dirty="0"/>
              <a:t>.</a:t>
            </a:r>
          </a:p>
        </p:txBody>
      </p:sp>
    </p:spTree>
    <p:extLst>
      <p:ext uri="{BB962C8B-B14F-4D97-AF65-F5344CB8AC3E}">
        <p14:creationId xmlns:p14="http://schemas.microsoft.com/office/powerpoint/2010/main" val="1309860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838943"/>
            <a:ext cx="9144000" cy="975471"/>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rot="3986881">
            <a:off x="-357428" y="3488280"/>
            <a:ext cx="4773032" cy="300695"/>
          </a:xfrm>
          <a:prstGeom prst="rightArrow">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云形 13"/>
          <p:cNvSpPr/>
          <p:nvPr/>
        </p:nvSpPr>
        <p:spPr>
          <a:xfrm>
            <a:off x="3940743" y="2764686"/>
            <a:ext cx="1872208" cy="1080120"/>
          </a:xfrm>
          <a:prstGeom prst="cloud">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14"/>
          <p:cNvSpPr/>
          <p:nvPr/>
        </p:nvSpPr>
        <p:spPr>
          <a:xfrm rot="18547735">
            <a:off x="5155831" y="2160548"/>
            <a:ext cx="1514716" cy="4571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rot="18547735" flipV="1">
            <a:off x="2569340" y="4758245"/>
            <a:ext cx="2617616" cy="802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2"/>
          <p:cNvSpPr txBox="1">
            <a:spLocks noChangeArrowheads="1"/>
          </p:cNvSpPr>
          <p:nvPr/>
        </p:nvSpPr>
        <p:spPr>
          <a:xfrm>
            <a:off x="50567" y="891343"/>
            <a:ext cx="8913921" cy="49949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anose="02020603050405020304" pitchFamily="18" charset="0"/>
              </a:rPr>
              <a:t>Schematic diagram of the basic principles of global climate change</a:t>
            </a:r>
          </a:p>
        </p:txBody>
      </p:sp>
      <p:sp>
        <p:nvSpPr>
          <p:cNvPr id="18" name="右箭头 17"/>
          <p:cNvSpPr/>
          <p:nvPr/>
        </p:nvSpPr>
        <p:spPr>
          <a:xfrm rot="2805044" flipV="1">
            <a:off x="4406332" y="4800560"/>
            <a:ext cx="2823283" cy="64619"/>
          </a:xfrm>
          <a:prstGeom prst="rightArrow">
            <a:avLst/>
          </a:prstGeom>
          <a:solidFill>
            <a:srgbClr val="FC7404"/>
          </a:solidFill>
          <a:ln>
            <a:solidFill>
              <a:srgbClr val="FC7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2"/>
          <p:cNvSpPr txBox="1">
            <a:spLocks noChangeArrowheads="1"/>
          </p:cNvSpPr>
          <p:nvPr/>
        </p:nvSpPr>
        <p:spPr>
          <a:xfrm rot="2856204">
            <a:off x="4878273" y="4672210"/>
            <a:ext cx="2835278" cy="576064"/>
          </a:xfrm>
          <a:prstGeom prst="rect">
            <a:avLst/>
          </a:prstGeom>
        </p:spPr>
        <p:txBody>
          <a:bodyP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anose="02020603050405020304" pitchFamily="18" charset="0"/>
              </a:rPr>
              <a:t>Earth and atmospheric long-wave radiation</a:t>
            </a:r>
          </a:p>
        </p:txBody>
      </p:sp>
      <p:sp>
        <p:nvSpPr>
          <p:cNvPr id="20" name="Rectangle 2"/>
          <p:cNvSpPr txBox="1">
            <a:spLocks noChangeArrowheads="1"/>
          </p:cNvSpPr>
          <p:nvPr/>
        </p:nvSpPr>
        <p:spPr>
          <a:xfrm rot="14684635">
            <a:off x="-427448" y="2696807"/>
            <a:ext cx="3528392"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b="1" dirty="0" smtClean="0">
                <a:latin typeface="Times New Roman" panose="02020603050405020304" pitchFamily="18" charset="0"/>
                <a:ea typeface="微软雅黑" panose="020B0503020204020204" pitchFamily="34" charset="-122"/>
                <a:cs typeface="Times New Roman" panose="02020603050405020304" pitchFamily="18" charset="0"/>
              </a:rPr>
              <a:t>Solar Short-wave Radiation</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文本框 20"/>
          <p:cNvSpPr txBox="1"/>
          <p:nvPr/>
        </p:nvSpPr>
        <p:spPr>
          <a:xfrm>
            <a:off x="6021883" y="2853669"/>
            <a:ext cx="1800200" cy="923330"/>
          </a:xfrm>
          <a:prstGeom prst="rect">
            <a:avLst/>
          </a:prstGeom>
          <a:noFill/>
        </p:spPr>
        <p:txBody>
          <a:bodyPr wrap="square" rtlCol="0">
            <a:spAutoFit/>
          </a:bodyPr>
          <a:lstStyle/>
          <a:p>
            <a:pPr>
              <a:lnSpc>
                <a:spcPct val="150000"/>
              </a:lnSpc>
            </a:pPr>
            <a:r>
              <a:rPr lang="zh-CN" altLang="en-US" b="1" dirty="0" smtClean="0">
                <a:latin typeface="Times New Roman" panose="02020603050405020304" pitchFamily="18" charset="0"/>
                <a:ea typeface="微软雅黑" panose="020B0503020204020204" pitchFamily="34" charset="-122"/>
              </a:rPr>
              <a:t> </a:t>
            </a:r>
            <a:r>
              <a:rPr lang="en-US" altLang="zh-CN" b="1" dirty="0" smtClean="0">
                <a:latin typeface="Times New Roman" panose="02020603050405020304" pitchFamily="18" charset="0"/>
                <a:ea typeface="微软雅黑" panose="020B0503020204020204" pitchFamily="34" charset="-122"/>
              </a:rPr>
              <a:t>H</a:t>
            </a:r>
            <a:r>
              <a:rPr lang="en-US" altLang="zh-CN" b="1" baseline="-25000" dirty="0" smtClean="0">
                <a:latin typeface="Times New Roman" panose="02020603050405020304" pitchFamily="18" charset="0"/>
                <a:ea typeface="微软雅黑" panose="020B0503020204020204" pitchFamily="34" charset="-122"/>
              </a:rPr>
              <a:t>2</a:t>
            </a:r>
            <a:r>
              <a:rPr lang="en-US" altLang="zh-CN" b="1" dirty="0" smtClean="0">
                <a:latin typeface="Times New Roman" panose="02020603050405020304" pitchFamily="18" charset="0"/>
                <a:ea typeface="微软雅黑" panose="020B0503020204020204" pitchFamily="34" charset="-122"/>
              </a:rPr>
              <a:t>O</a:t>
            </a:r>
            <a:r>
              <a:rPr lang="zh-CN" altLang="en-US" b="1" dirty="0" smtClean="0">
                <a:latin typeface="Times New Roman" panose="02020603050405020304" pitchFamily="18" charset="0"/>
                <a:ea typeface="微软雅黑" panose="020B0503020204020204" pitchFamily="34" charset="-122"/>
              </a:rPr>
              <a:t>、</a:t>
            </a:r>
            <a:r>
              <a:rPr lang="en-US" altLang="zh-CN" b="1" dirty="0" smtClean="0">
                <a:solidFill>
                  <a:srgbClr val="FF0000"/>
                </a:solidFill>
                <a:latin typeface="Times New Roman" panose="02020603050405020304" pitchFamily="18" charset="0"/>
                <a:ea typeface="微软雅黑" panose="020B0503020204020204" pitchFamily="34" charset="-122"/>
              </a:rPr>
              <a:t>CO</a:t>
            </a:r>
            <a:r>
              <a:rPr lang="en-US" altLang="zh-CN" b="1" baseline="-25000" dirty="0" smtClean="0">
                <a:solidFill>
                  <a:srgbClr val="FF0000"/>
                </a:solidFill>
                <a:latin typeface="Times New Roman" panose="02020603050405020304" pitchFamily="18" charset="0"/>
                <a:ea typeface="微软雅黑" panose="020B0503020204020204" pitchFamily="34" charset="-122"/>
              </a:rPr>
              <a:t>2</a:t>
            </a:r>
            <a:r>
              <a:rPr lang="zh-CN" altLang="en-US" b="1" dirty="0" smtClean="0">
                <a:latin typeface="Times New Roman" panose="02020603050405020304" pitchFamily="18" charset="0"/>
                <a:ea typeface="微软雅黑" panose="020B0503020204020204" pitchFamily="34" charset="-122"/>
              </a:rPr>
              <a:t>、</a:t>
            </a:r>
            <a:r>
              <a:rPr lang="en-US" altLang="zh-CN" b="1" dirty="0" smtClean="0">
                <a:latin typeface="Times New Roman" panose="02020603050405020304" pitchFamily="18" charset="0"/>
                <a:ea typeface="微软雅黑" panose="020B0503020204020204" pitchFamily="34" charset="-122"/>
              </a:rPr>
              <a:t>CH</a:t>
            </a:r>
            <a:r>
              <a:rPr lang="en-US" altLang="zh-CN" b="1" baseline="-25000" dirty="0" smtClean="0">
                <a:latin typeface="Times New Roman" panose="02020603050405020304" pitchFamily="18" charset="0"/>
                <a:ea typeface="微软雅黑" panose="020B0503020204020204" pitchFamily="34" charset="-122"/>
              </a:rPr>
              <a:t>4</a:t>
            </a:r>
            <a:r>
              <a:rPr lang="en-US" altLang="zh-CN" b="1" baseline="30000" dirty="0" smtClean="0">
                <a:latin typeface="Times New Roman" panose="02020603050405020304" pitchFamily="18" charset="0"/>
                <a:ea typeface="微软雅黑" panose="020B0503020204020204" pitchFamily="34" charset="-122"/>
              </a:rPr>
              <a:t>……</a:t>
            </a:r>
            <a:endParaRPr lang="zh-CN" altLang="en-US" b="1" baseline="30000" dirty="0">
              <a:latin typeface="Times New Roman" panose="02020603050405020304" pitchFamily="18" charset="0"/>
              <a:ea typeface="微软雅黑" panose="020B0503020204020204" pitchFamily="34" charset="-122"/>
            </a:endParaRPr>
          </a:p>
        </p:txBody>
      </p:sp>
      <p:sp>
        <p:nvSpPr>
          <p:cNvPr id="22" name="文本框 21"/>
          <p:cNvSpPr txBox="1"/>
          <p:nvPr/>
        </p:nvSpPr>
        <p:spPr>
          <a:xfrm>
            <a:off x="6891081" y="3720578"/>
            <a:ext cx="1800200" cy="1133965"/>
          </a:xfrm>
          <a:prstGeom prst="rect">
            <a:avLst/>
          </a:prstGeom>
          <a:noFill/>
        </p:spPr>
        <p:txBody>
          <a:bodyPr wrap="square" rtlCol="0">
            <a:spAutoFit/>
          </a:bodyPr>
          <a:lstStyle/>
          <a:p>
            <a:pPr>
              <a:lnSpc>
                <a:spcPct val="150000"/>
              </a:lnSpc>
            </a:pPr>
            <a:r>
              <a:rPr lang="en-US" altLang="zh-CN" sz="2400" b="1" dirty="0" smtClean="0">
                <a:solidFill>
                  <a:srgbClr val="FF0000"/>
                </a:solidFill>
                <a:latin typeface="Times New Roman" panose="02020603050405020304" pitchFamily="18" charset="0"/>
                <a:ea typeface="微软雅黑" panose="020B0503020204020204" pitchFamily="34" charset="-122"/>
              </a:rPr>
              <a:t>Greenhouse effect</a:t>
            </a:r>
            <a:endParaRPr lang="zh-CN" altLang="en-US" sz="2400" b="1" dirty="0">
              <a:solidFill>
                <a:srgbClr val="FF0000"/>
              </a:solidFill>
              <a:latin typeface="Times New Roman" panose="02020603050405020304" pitchFamily="18" charset="0"/>
              <a:ea typeface="微软雅黑" panose="020B0503020204020204" pitchFamily="34" charset="-122"/>
            </a:endParaRPr>
          </a:p>
        </p:txBody>
      </p:sp>
      <p:sp>
        <p:nvSpPr>
          <p:cNvPr id="13" name="Rectangle 2"/>
          <p:cNvSpPr txBox="1">
            <a:spLocks noChangeArrowheads="1"/>
          </p:cNvSpPr>
          <p:nvPr/>
        </p:nvSpPr>
        <p:spPr>
          <a:xfrm>
            <a:off x="115040" y="188640"/>
            <a:ext cx="4620168" cy="49949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Times New Roman" panose="02020603050405020304" pitchFamily="18" charset="0"/>
                <a:cs typeface="Times New Roman" panose="02020603050405020304" pitchFamily="18" charset="0"/>
              </a:rPr>
              <a:t>Greenhouse Effect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177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6|51.9|21.6|7.7"/>
</p:tagLst>
</file>

<file path=ppt/tags/tag2.xml><?xml version="1.0" encoding="utf-8"?>
<p:tagLst xmlns:a="http://schemas.openxmlformats.org/drawingml/2006/main" xmlns:r="http://schemas.openxmlformats.org/officeDocument/2006/relationships" xmlns:p="http://schemas.openxmlformats.org/presentationml/2006/main">
  <p:tag name="TIMING" val="|25.6|51.9|21.6|7.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5632</TotalTime>
  <Words>2001</Words>
  <Application>Microsoft Office PowerPoint</Application>
  <PresentationFormat>全屏显示(4:3)</PresentationFormat>
  <Paragraphs>108</Paragraphs>
  <Slides>23</Slides>
  <Notes>23</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PowerPoint 演示文稿</vt:lpstr>
      <vt:lpstr>Water is the only substance that exists in three states. </vt:lpstr>
      <vt:lpstr>Formation of ice  from seawater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 Positive feedback on climate change</vt:lpstr>
      <vt:lpstr>PowerPoint 演示文稿</vt:lpstr>
      <vt:lpstr>PowerPoint 演示文稿</vt:lpstr>
      <vt:lpstr>Gaps in sea ice can release methane into the atmosphere, scientists have discovered. (Photo: NOAA) </vt:lpstr>
      <vt:lpstr>PowerPoint 演示文稿</vt:lpstr>
      <vt:lpstr>PowerPoint 演示文稿</vt:lpstr>
      <vt:lpstr>PowerPoint 演示文稿</vt:lpstr>
      <vt:lpstr>PowerPoint 演示文稿</vt:lpstr>
      <vt:lpstr>PowerPoint 演示文稿</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ZYG</dc:creator>
  <cp:lastModifiedBy>oaadmin</cp:lastModifiedBy>
  <cp:revision>101</cp:revision>
  <dcterms:created xsi:type="dcterms:W3CDTF">2022-09-09T05:31:26Z</dcterms:created>
  <dcterms:modified xsi:type="dcterms:W3CDTF">2022-09-21T05:57:25Z</dcterms:modified>
</cp:coreProperties>
</file>